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9" r:id="rId4"/>
    <p:sldId id="260" r:id="rId5"/>
    <p:sldId id="261" r:id="rId6"/>
    <p:sldId id="283" r:id="rId7"/>
    <p:sldId id="282" r:id="rId8"/>
    <p:sldId id="263" r:id="rId9"/>
    <p:sldId id="264" r:id="rId10"/>
    <p:sldId id="265" r:id="rId11"/>
    <p:sldId id="266" r:id="rId12"/>
    <p:sldId id="267" r:id="rId13"/>
    <p:sldId id="270" r:id="rId14"/>
    <p:sldId id="268" r:id="rId15"/>
    <p:sldId id="269" r:id="rId16"/>
    <p:sldId id="271" r:id="rId17"/>
    <p:sldId id="272" r:id="rId18"/>
    <p:sldId id="284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5" r:id="rId27"/>
    <p:sldId id="280" r:id="rId28"/>
    <p:sldId id="281" r:id="rId29"/>
    <p:sldId id="286" r:id="rId30"/>
    <p:sldId id="28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D500"/>
    <a:srgbClr val="F47920"/>
    <a:srgbClr val="0081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10A48C-D8B7-498F-AC9A-127E365B7F39}" v="63" dt="2022-04-06T19:37:50.1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D9E69-8F0C-4B98-9336-F652071EE516}" type="datetimeFigureOut">
              <a:rPr lang="en-US" smtClean="0"/>
              <a:t>4/8/2022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B2745-B624-4344-9739-0CFE850DE7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651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46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404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857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80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616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45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875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563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948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123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63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945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17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807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6829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513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833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6206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0714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422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839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5203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2659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149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259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642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4392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0261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9867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B2745-B624-4344-9739-0CFE850DE70F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307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8F28-CBD1-4F93-B504-BD3A835B75C7}" type="datetime1">
              <a:rPr lang="en-US" smtClean="0"/>
              <a:t>4/8/2022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Guiding Communities to a Vibrant Future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83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40718-1A20-47CD-8CE5-59D67698336F}" type="datetime1">
              <a:rPr lang="en-US" smtClean="0"/>
              <a:t>4/8/2022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Guiding Communities to a Vibrant Future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828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0A99-AE41-4837-85BD-E303F650D3E0}" type="datetime1">
              <a:rPr lang="en-US" smtClean="0"/>
              <a:t>4/8/2022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Guiding Communities to a Vibrant Future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283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A17FA-77F4-4C52-B695-F11163427E54}" type="datetime1">
              <a:rPr lang="en-US" smtClean="0"/>
              <a:t>4/8/2022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Guiding Communities to a Vibrant Future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676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6EF0-2D71-4F9E-ADFE-4A31F8C9EDF2}" type="datetime1">
              <a:rPr lang="en-US" smtClean="0"/>
              <a:t>4/8/2022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Guiding Communities to a Vibrant Future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832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458D-C2C4-4CB1-BDA1-84A33EC636D4}" type="datetime1">
              <a:rPr lang="en-US" smtClean="0"/>
              <a:t>4/8/2022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Guiding Communities to a Vibrant Future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891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66328-1014-4201-A3E2-DCA1BDD04D16}" type="datetime1">
              <a:rPr lang="en-US" smtClean="0"/>
              <a:t>4/8/2022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Guiding Communities to a Vibrant Future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34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2462-C168-4D86-8111-14B031C89942}" type="datetime1">
              <a:rPr lang="en-US" smtClean="0"/>
              <a:t>4/8/2022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Guiding Communities to a Vibrant Future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731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2F0-760F-4488-A23F-3B250111F528}" type="datetime1">
              <a:rPr lang="en-US" smtClean="0"/>
              <a:t>4/8/2022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Guiding Communities to a Vibrant Future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699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52CA5-96FA-4EB7-A966-EB49C8D1D76E}" type="datetime1">
              <a:rPr lang="en-US" smtClean="0"/>
              <a:t>4/8/2022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Guiding Communities to a Vibrant Future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031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D897-1DAE-4BA6-B720-98D05A687B2A}" type="datetime1">
              <a:rPr lang="en-US" smtClean="0"/>
              <a:t>4/8/2022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Guiding Communities to a Vibrant Future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9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DC584-F3C4-4D7A-BB45-4384A8655687}" type="datetime1">
              <a:rPr lang="en-US" smtClean="0"/>
              <a:t>4/8/2022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Guiding Communities to a Vibrant Future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870D5-FDD4-4DDA-B5C3-BCF475E06B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57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about:blank" TargetMode="Externa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336647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solidFill>
                  <a:srgbClr val="0081C2"/>
                </a:solidFill>
                <a:latin typeface="Century Gothic" panose="020B0502020202020204" pitchFamily="34" charset="0"/>
              </a:rPr>
            </a:br>
            <a:r>
              <a:rPr lang="en-US" b="1" dirty="0">
                <a:solidFill>
                  <a:srgbClr val="0081C2"/>
                </a:solidFill>
                <a:latin typeface="Century Gothic" panose="020B0502020202020204" pitchFamily="34" charset="0"/>
              </a:rPr>
              <a:t>Delta-8-THC:</a:t>
            </a:r>
            <a:br>
              <a:rPr lang="en-US" b="1" dirty="0">
                <a:solidFill>
                  <a:srgbClr val="0081C2"/>
                </a:solidFill>
                <a:latin typeface="Century Gothic" panose="020B0502020202020204" pitchFamily="34" charset="0"/>
              </a:rPr>
            </a:br>
            <a:r>
              <a:rPr lang="en-US" b="1" dirty="0">
                <a:solidFill>
                  <a:srgbClr val="0081C2"/>
                </a:solidFill>
                <a:latin typeface="Century Gothic" panose="020B0502020202020204" pitchFamily="34" charset="0"/>
              </a:rPr>
              <a:t>Emerging Substance Trend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AAB4A6E-8AC3-418D-B164-FE1331BF5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91740"/>
            <a:ext cx="9144000" cy="1655762"/>
          </a:xfrm>
        </p:spPr>
        <p:txBody>
          <a:bodyPr/>
          <a:lstStyle/>
          <a:p>
            <a:r>
              <a:rPr lang="en-US" dirty="0" err="1"/>
              <a:t>Itamar</a:t>
            </a:r>
            <a:r>
              <a:rPr lang="en-US" dirty="0"/>
              <a:t> Zmora, BS Candidate</a:t>
            </a:r>
          </a:p>
          <a:p>
            <a:r>
              <a:rPr lang="en-US" dirty="0"/>
              <a:t>Intern, </a:t>
            </a:r>
            <a:r>
              <a:rPr lang="en-US" dirty="0" err="1"/>
              <a:t>PreventionFIRST</a:t>
            </a:r>
            <a:r>
              <a:rPr lang="en-US" dirty="0"/>
              <a:t>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721" y="550488"/>
            <a:ext cx="4415482" cy="242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89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  <a:t>Objectives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641" y="5443393"/>
            <a:ext cx="1978359" cy="127808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Understand the key Delta-8 health effects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Recognize how Delta-8 has changed over time in the US, and who is likely to use the substance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Examine how and where Delta-8 is marketed and sold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Examine the stance of government agencies on the substance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Identify community level actions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F4792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2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47920"/>
                </a:solidFill>
                <a:latin typeface="Century Gothic" panose="020B0502020202020204" pitchFamily="34" charset="0"/>
              </a:rPr>
              <a:t>Background-THC 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810" y="5464175"/>
            <a:ext cx="1946190" cy="12573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Main psychoactive ingredient in cannabis products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One of two main active compounds, alongside CBD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Taken for perceived positive effects: relaxation, euphoria, pain relief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Negative effects: anxiety, paranoia, short-term memory loss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Many varieties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Delta-9-THC (most common)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Delta-8-THC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Delta-10-THC (new trend)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94D50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071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  <a:t>Delta-9 vs Delta-8:</a:t>
            </a:r>
            <a:b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</a:br>
            <a: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  <a:t>What’s the difference?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815BA-B3F6-4E4D-B8E5-B879419284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F47920"/>
                </a:solidFill>
                <a:latin typeface="Century Gothic" panose="020B0502020202020204" pitchFamily="34" charset="0"/>
              </a:rPr>
              <a:t>Delta-9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Most THC in cannabis plants is Delta-9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Most THC products are Delta-9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Delta-9 causes a greater reaction than Delta-8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9D9E2-D210-4EE9-BB0C-81AD88917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F47920"/>
                </a:solidFill>
                <a:latin typeface="Century Gothic" panose="020B0502020202020204" pitchFamily="34" charset="0"/>
              </a:rPr>
              <a:t>Delta-8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3174F17-BF35-4121-BB3C-9CE67CF0999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Delta-8 is very rare in nature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Chemical difference is small—a single double-bond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Body detects the difference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F4792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4</a:t>
            </a:fld>
            <a:endParaRPr lang="en-US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641" y="5443393"/>
            <a:ext cx="1978359" cy="1278082"/>
          </a:xfrm>
          <a:prstGeom prst="rect">
            <a:avLst/>
          </a:prstGeom>
        </p:spPr>
      </p:pic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CFA6EB24-4680-4B12-BA25-4337304C9D4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5870D5-FDD4-4DDA-B5C3-BCF475E06B0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485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47920"/>
                </a:solidFill>
                <a:latin typeface="Century Gothic" panose="020B0502020202020204" pitchFamily="34" charset="0"/>
              </a:rPr>
              <a:t>Human Body:</a:t>
            </a:r>
            <a:br>
              <a:rPr lang="en-US" b="1" dirty="0">
                <a:solidFill>
                  <a:srgbClr val="F47920"/>
                </a:solidFill>
                <a:latin typeface="Century Gothic" panose="020B0502020202020204" pitchFamily="34" charset="0"/>
              </a:rPr>
            </a:br>
            <a:r>
              <a:rPr lang="en-US" sz="2800" b="1" dirty="0">
                <a:solidFill>
                  <a:srgbClr val="F47920"/>
                </a:solidFill>
                <a:latin typeface="Century Gothic" panose="020B0502020202020204" pitchFamily="34" charset="0"/>
              </a:rPr>
              <a:t>Endocannabinoid System </a:t>
            </a:r>
            <a:endParaRPr lang="en-US" b="1" dirty="0">
              <a:solidFill>
                <a:srgbClr val="F4792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810" y="5464175"/>
            <a:ext cx="1946190" cy="12573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825625"/>
            <a:ext cx="5405282" cy="4351338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Naturally produced cannabinoids(CB)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N-</a:t>
            </a:r>
            <a:r>
              <a:rPr lang="en-US" dirty="0" err="1">
                <a:solidFill>
                  <a:srgbClr val="0081C2"/>
                </a:solidFill>
                <a:latin typeface="Century Gothic" panose="020B0502020202020204" pitchFamily="34" charset="0"/>
              </a:rPr>
              <a:t>arachidonoylethanolamine</a:t>
            </a: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 (anandamide, AEA)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2-arachisonoylglycerol (2-AG)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Receptors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CB1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CB2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Endocannabinoids produced in postsynaptic neuron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Lower activity of presynaptic neuron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Broken down by enzymes after use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94D50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5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0750D92-5A92-4406-AB3A-2AA1AF2CBB89}"/>
              </a:ext>
            </a:extLst>
          </p:cNvPr>
          <p:cNvSpPr/>
          <p:nvPr/>
        </p:nvSpPr>
        <p:spPr>
          <a:xfrm>
            <a:off x="6420466" y="136525"/>
            <a:ext cx="604682" cy="1611825"/>
          </a:xfrm>
          <a:prstGeom prst="roundRect">
            <a:avLst>
              <a:gd name="adj" fmla="val 475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4BE31A1-967A-4264-8112-60E31305C12A}"/>
              </a:ext>
            </a:extLst>
          </p:cNvPr>
          <p:cNvSpPr/>
          <p:nvPr/>
        </p:nvSpPr>
        <p:spPr>
          <a:xfrm>
            <a:off x="6420465" y="2831690"/>
            <a:ext cx="604682" cy="1882878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E3AF3DFE-6527-462A-A1F1-B705936FA178}"/>
              </a:ext>
            </a:extLst>
          </p:cNvPr>
          <p:cNvCxnSpPr>
            <a:cxnSpLocks/>
          </p:cNvCxnSpPr>
          <p:nvPr/>
        </p:nvCxnSpPr>
        <p:spPr>
          <a:xfrm rot="16200000" flipH="1">
            <a:off x="6282810" y="1168912"/>
            <a:ext cx="879987" cy="221227"/>
          </a:xfrm>
          <a:prstGeom prst="curvedConnector3">
            <a:avLst>
              <a:gd name="adj1" fmla="val 50000"/>
            </a:avLst>
          </a:prstGeom>
          <a:ln>
            <a:solidFill>
              <a:srgbClr val="94D5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6D6E8C31-0B73-453C-82F8-A7793B99DD7B}"/>
              </a:ext>
            </a:extLst>
          </p:cNvPr>
          <p:cNvSpPr/>
          <p:nvPr/>
        </p:nvSpPr>
        <p:spPr>
          <a:xfrm>
            <a:off x="6334430" y="2157682"/>
            <a:ext cx="250722" cy="231058"/>
          </a:xfrm>
          <a:prstGeom prst="triangle">
            <a:avLst/>
          </a:prstGeom>
          <a:solidFill>
            <a:srgbClr val="F479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47920"/>
              </a:solidFill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84810324-0178-4E21-9A96-11CB414BAF00}"/>
              </a:ext>
            </a:extLst>
          </p:cNvPr>
          <p:cNvSpPr/>
          <p:nvPr/>
        </p:nvSpPr>
        <p:spPr>
          <a:xfrm>
            <a:off x="6722806" y="1738767"/>
            <a:ext cx="250722" cy="231058"/>
          </a:xfrm>
          <a:prstGeom prst="triangle">
            <a:avLst/>
          </a:prstGeom>
          <a:solidFill>
            <a:srgbClr val="F479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92DB5C50-E2E8-4A81-B149-CC23920C7D25}"/>
              </a:ext>
            </a:extLst>
          </p:cNvPr>
          <p:cNvSpPr/>
          <p:nvPr/>
        </p:nvSpPr>
        <p:spPr>
          <a:xfrm>
            <a:off x="6472082" y="2606677"/>
            <a:ext cx="250722" cy="231058"/>
          </a:xfrm>
          <a:prstGeom prst="triangle">
            <a:avLst/>
          </a:prstGeom>
          <a:solidFill>
            <a:srgbClr val="F479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9082AD75-AAB7-4318-B4FA-BC7A6BB7A423}"/>
              </a:ext>
            </a:extLst>
          </p:cNvPr>
          <p:cNvSpPr/>
          <p:nvPr/>
        </p:nvSpPr>
        <p:spPr>
          <a:xfrm>
            <a:off x="6973528" y="2373544"/>
            <a:ext cx="250722" cy="231058"/>
          </a:xfrm>
          <a:prstGeom prst="triangle">
            <a:avLst/>
          </a:prstGeom>
          <a:solidFill>
            <a:srgbClr val="F479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76974FCF-7AF0-438F-8560-79A8E68CF19F}"/>
              </a:ext>
            </a:extLst>
          </p:cNvPr>
          <p:cNvCxnSpPr>
            <a:cxnSpLocks/>
          </p:cNvCxnSpPr>
          <p:nvPr/>
        </p:nvCxnSpPr>
        <p:spPr>
          <a:xfrm rot="16200000" flipH="1">
            <a:off x="6255772" y="3163696"/>
            <a:ext cx="879987" cy="221227"/>
          </a:xfrm>
          <a:prstGeom prst="curvedConnector3">
            <a:avLst>
              <a:gd name="adj1" fmla="val 50000"/>
            </a:avLst>
          </a:prstGeom>
          <a:ln>
            <a:solidFill>
              <a:srgbClr val="94D5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2DD4A71B-E761-4F6C-B990-E71DFE6B56D9}"/>
              </a:ext>
            </a:extLst>
          </p:cNvPr>
          <p:cNvSpPr/>
          <p:nvPr/>
        </p:nvSpPr>
        <p:spPr>
          <a:xfrm>
            <a:off x="7556090" y="1690688"/>
            <a:ext cx="1440426" cy="50190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5348183-DE5E-41B6-9AD5-338857EA7545}"/>
              </a:ext>
            </a:extLst>
          </p:cNvPr>
          <p:cNvSpPr/>
          <p:nvPr/>
        </p:nvSpPr>
        <p:spPr>
          <a:xfrm>
            <a:off x="9556955" y="136525"/>
            <a:ext cx="604682" cy="1611825"/>
          </a:xfrm>
          <a:prstGeom prst="roundRect">
            <a:avLst>
              <a:gd name="adj" fmla="val 475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EC55ABF-B3C2-433D-9BE7-49F13405282C}"/>
              </a:ext>
            </a:extLst>
          </p:cNvPr>
          <p:cNvSpPr/>
          <p:nvPr/>
        </p:nvSpPr>
        <p:spPr>
          <a:xfrm>
            <a:off x="9566785" y="2831690"/>
            <a:ext cx="604682" cy="1882878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Connector: Curved 31">
            <a:extLst>
              <a:ext uri="{FF2B5EF4-FFF2-40B4-BE49-F238E27FC236}">
                <a16:creationId xmlns:a16="http://schemas.microsoft.com/office/drawing/2014/main" id="{8F29920C-4DD8-4169-962B-37A920C83659}"/>
              </a:ext>
            </a:extLst>
          </p:cNvPr>
          <p:cNvCxnSpPr>
            <a:cxnSpLocks/>
          </p:cNvCxnSpPr>
          <p:nvPr/>
        </p:nvCxnSpPr>
        <p:spPr>
          <a:xfrm rot="16200000" flipH="1">
            <a:off x="9470920" y="3163696"/>
            <a:ext cx="879987" cy="221227"/>
          </a:xfrm>
          <a:prstGeom prst="curvedConnector3">
            <a:avLst>
              <a:gd name="adj1" fmla="val 50000"/>
            </a:avLst>
          </a:prstGeom>
          <a:ln>
            <a:solidFill>
              <a:srgbClr val="94D5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Connector: Curved 32">
            <a:extLst>
              <a:ext uri="{FF2B5EF4-FFF2-40B4-BE49-F238E27FC236}">
                <a16:creationId xmlns:a16="http://schemas.microsoft.com/office/drawing/2014/main" id="{F40FACC8-138D-44F5-B43F-643D0C085B83}"/>
              </a:ext>
            </a:extLst>
          </p:cNvPr>
          <p:cNvCxnSpPr>
            <a:cxnSpLocks/>
          </p:cNvCxnSpPr>
          <p:nvPr/>
        </p:nvCxnSpPr>
        <p:spPr>
          <a:xfrm rot="5400000">
            <a:off x="9467628" y="3973858"/>
            <a:ext cx="886572" cy="221228"/>
          </a:xfrm>
          <a:prstGeom prst="curvedConnector3">
            <a:avLst>
              <a:gd name="adj1" fmla="val 34474"/>
            </a:avLst>
          </a:prstGeom>
          <a:ln>
            <a:solidFill>
              <a:srgbClr val="94D5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831F0E7B-FF0B-48BE-B085-6CC911E6B243}"/>
              </a:ext>
            </a:extLst>
          </p:cNvPr>
          <p:cNvCxnSpPr>
            <a:cxnSpLocks/>
          </p:cNvCxnSpPr>
          <p:nvPr/>
        </p:nvCxnSpPr>
        <p:spPr>
          <a:xfrm rot="16200000" flipH="1">
            <a:off x="9360306" y="1197743"/>
            <a:ext cx="879987" cy="221227"/>
          </a:xfrm>
          <a:prstGeom prst="curvedConnector3">
            <a:avLst>
              <a:gd name="adj1" fmla="val 50000"/>
            </a:avLst>
          </a:prstGeom>
          <a:ln>
            <a:solidFill>
              <a:srgbClr val="94D5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Multiplication Sign 39">
            <a:extLst>
              <a:ext uri="{FF2B5EF4-FFF2-40B4-BE49-F238E27FC236}">
                <a16:creationId xmlns:a16="http://schemas.microsoft.com/office/drawing/2014/main" id="{082A9C62-7543-4CC6-B333-4A755C5E1913}"/>
              </a:ext>
            </a:extLst>
          </p:cNvPr>
          <p:cNvSpPr/>
          <p:nvPr/>
        </p:nvSpPr>
        <p:spPr>
          <a:xfrm>
            <a:off x="9566785" y="1174955"/>
            <a:ext cx="555525" cy="3834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Half Frame 42">
            <a:extLst>
              <a:ext uri="{FF2B5EF4-FFF2-40B4-BE49-F238E27FC236}">
                <a16:creationId xmlns:a16="http://schemas.microsoft.com/office/drawing/2014/main" id="{DA18F302-4405-47C2-B21B-F977E30EF9CA}"/>
              </a:ext>
            </a:extLst>
          </p:cNvPr>
          <p:cNvSpPr/>
          <p:nvPr/>
        </p:nvSpPr>
        <p:spPr>
          <a:xfrm rot="20111788">
            <a:off x="10213432" y="1279780"/>
            <a:ext cx="491613" cy="322673"/>
          </a:xfrm>
          <a:prstGeom prst="halfFrame">
            <a:avLst>
              <a:gd name="adj1" fmla="val 33333"/>
              <a:gd name="adj2" fmla="val 3180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Half Frame 43">
            <a:extLst>
              <a:ext uri="{FF2B5EF4-FFF2-40B4-BE49-F238E27FC236}">
                <a16:creationId xmlns:a16="http://schemas.microsoft.com/office/drawing/2014/main" id="{B3226900-54D0-446E-B569-05355154B1E3}"/>
              </a:ext>
            </a:extLst>
          </p:cNvPr>
          <p:cNvSpPr/>
          <p:nvPr/>
        </p:nvSpPr>
        <p:spPr>
          <a:xfrm rot="20111788">
            <a:off x="7084609" y="1205346"/>
            <a:ext cx="491613" cy="322673"/>
          </a:xfrm>
          <a:prstGeom prst="halfFrame">
            <a:avLst>
              <a:gd name="adj1" fmla="val 33333"/>
              <a:gd name="adj2" fmla="val 3180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7318F28-C965-457C-AC04-E4A2D457DFB4}"/>
              </a:ext>
            </a:extLst>
          </p:cNvPr>
          <p:cNvSpPr/>
          <p:nvPr/>
        </p:nvSpPr>
        <p:spPr>
          <a:xfrm rot="20149890">
            <a:off x="10348763" y="1396194"/>
            <a:ext cx="240262" cy="22109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3089D49-5AC7-4B6B-AA40-0D1A1C256CC2}"/>
              </a:ext>
            </a:extLst>
          </p:cNvPr>
          <p:cNvSpPr/>
          <p:nvPr/>
        </p:nvSpPr>
        <p:spPr>
          <a:xfrm>
            <a:off x="10375532" y="2243334"/>
            <a:ext cx="240262" cy="22109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F9A0744-9DC5-4C65-8454-7731A8C44977}"/>
              </a:ext>
            </a:extLst>
          </p:cNvPr>
          <p:cNvSpPr/>
          <p:nvPr/>
        </p:nvSpPr>
        <p:spPr>
          <a:xfrm>
            <a:off x="10750052" y="2674374"/>
            <a:ext cx="240262" cy="22109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07A7BBD-DFC8-4611-B253-AB5617963C73}"/>
              </a:ext>
            </a:extLst>
          </p:cNvPr>
          <p:cNvSpPr/>
          <p:nvPr/>
        </p:nvSpPr>
        <p:spPr>
          <a:xfrm>
            <a:off x="10314032" y="2822057"/>
            <a:ext cx="240262" cy="22109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FA48CBD-C206-4665-8745-4D4B765BAD34}"/>
              </a:ext>
            </a:extLst>
          </p:cNvPr>
          <p:cNvSpPr/>
          <p:nvPr/>
        </p:nvSpPr>
        <p:spPr>
          <a:xfrm>
            <a:off x="10459238" y="3238168"/>
            <a:ext cx="240262" cy="22109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4" name="Chord 53">
            <a:extLst>
              <a:ext uri="{FF2B5EF4-FFF2-40B4-BE49-F238E27FC236}">
                <a16:creationId xmlns:a16="http://schemas.microsoft.com/office/drawing/2014/main" id="{D8FC7976-0EE0-4162-8704-D63CA4E5D030}"/>
              </a:ext>
            </a:extLst>
          </p:cNvPr>
          <p:cNvSpPr/>
          <p:nvPr/>
        </p:nvSpPr>
        <p:spPr>
          <a:xfrm rot="8492237">
            <a:off x="11041626" y="663677"/>
            <a:ext cx="604682" cy="527868"/>
          </a:xfrm>
          <a:prstGeom prst="chor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362F801E-EA3E-4626-9EE6-251753192475}"/>
              </a:ext>
            </a:extLst>
          </p:cNvPr>
          <p:cNvCxnSpPr/>
          <p:nvPr/>
        </p:nvCxnSpPr>
        <p:spPr>
          <a:xfrm flipH="1">
            <a:off x="10750052" y="1191545"/>
            <a:ext cx="512800" cy="11436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62F141B6-DC9D-4AFC-B873-946A7AF99EF9}"/>
              </a:ext>
            </a:extLst>
          </p:cNvPr>
          <p:cNvSpPr txBox="1"/>
          <p:nvPr/>
        </p:nvSpPr>
        <p:spPr>
          <a:xfrm>
            <a:off x="7039602" y="186813"/>
            <a:ext cx="1627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Presynaptic Neuron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5E82313-0975-49AF-B11F-BFB96CFAB8AF}"/>
              </a:ext>
            </a:extLst>
          </p:cNvPr>
          <p:cNvSpPr txBox="1"/>
          <p:nvPr/>
        </p:nvSpPr>
        <p:spPr>
          <a:xfrm>
            <a:off x="7113638" y="4011561"/>
            <a:ext cx="1671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Postsynaptic</a:t>
            </a:r>
          </a:p>
          <a:p>
            <a:r>
              <a:rPr lang="en-US" dirty="0">
                <a:latin typeface="Century Gothic" panose="020B0502020202020204" pitchFamily="34" charset="0"/>
              </a:rPr>
              <a:t>Neuron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B094CDA-712A-46A7-8E52-B38EDB155A28}"/>
              </a:ext>
            </a:extLst>
          </p:cNvPr>
          <p:cNvSpPr txBox="1"/>
          <p:nvPr/>
        </p:nvSpPr>
        <p:spPr>
          <a:xfrm>
            <a:off x="7345683" y="1214162"/>
            <a:ext cx="1370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CB Receptor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9C504EB-2405-459A-820E-92F9CFD469CB}"/>
              </a:ext>
            </a:extLst>
          </p:cNvPr>
          <p:cNvSpPr txBox="1"/>
          <p:nvPr/>
        </p:nvSpPr>
        <p:spPr>
          <a:xfrm>
            <a:off x="11071123" y="285135"/>
            <a:ext cx="973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Enzyme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9E5B2E8-B226-4344-9F8B-788339507254}"/>
              </a:ext>
            </a:extLst>
          </p:cNvPr>
          <p:cNvSpPr txBox="1"/>
          <p:nvPr/>
        </p:nvSpPr>
        <p:spPr>
          <a:xfrm>
            <a:off x="8523399" y="2481792"/>
            <a:ext cx="2310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Endocannabinoids</a:t>
            </a:r>
          </a:p>
        </p:txBody>
      </p:sp>
    </p:spTree>
    <p:extLst>
      <p:ext uri="{BB962C8B-B14F-4D97-AF65-F5344CB8AC3E}">
        <p14:creationId xmlns:p14="http://schemas.microsoft.com/office/powerpoint/2010/main" val="768868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  <a:t>Cannabinoids and Addiction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641" y="5443393"/>
            <a:ext cx="1978359" cy="127808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Endocannabinoids functions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Mood, sleep, appetite, memory, REWARD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Delta-9 binds to CB1 and CB2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CBD prevents cannabinoids from being broken down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CB1 receptors highly concentrated in brain’s reward center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Prevents stopping of dopamine release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F4792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9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47920"/>
                </a:solidFill>
                <a:latin typeface="Century Gothic" panose="020B0502020202020204" pitchFamily="34" charset="0"/>
              </a:rPr>
              <a:t>Cannabinoids and Addiction</a:t>
            </a:r>
            <a:br>
              <a:rPr lang="en-US" b="1" dirty="0">
                <a:solidFill>
                  <a:srgbClr val="F47920"/>
                </a:solidFill>
                <a:latin typeface="Century Gothic" panose="020B0502020202020204" pitchFamily="34" charset="0"/>
              </a:rPr>
            </a:br>
            <a:r>
              <a:rPr lang="en-US" sz="2800" b="1" dirty="0">
                <a:solidFill>
                  <a:srgbClr val="F47920"/>
                </a:solidFill>
                <a:latin typeface="Century Gothic" panose="020B0502020202020204" pitchFamily="34" charset="0"/>
              </a:rPr>
              <a:t>Delta-8</a:t>
            </a:r>
            <a:endParaRPr lang="en-US" b="1" dirty="0">
              <a:solidFill>
                <a:srgbClr val="F4792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641" y="5443393"/>
            <a:ext cx="1978359" cy="127808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Delta-8 binds better to CB2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Does not bind well to CB1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Less pronounced neurological response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Delta-8 has lesser effect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“Diet Weed”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94D50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146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  <a:t>Delta-8 Legality 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810" y="5464175"/>
            <a:ext cx="1946190" cy="12573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United States Agricultural Improvement Act of 2018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“2018 Farm Bill”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Legalized and defined hemp products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What is hemp?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Cannabis sativa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≤0.3% Delta-9 by dry weight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Delta-8 unaccounted for, because it is very rare in nature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No regulation!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F4792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06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47920"/>
                </a:solidFill>
                <a:latin typeface="Century Gothic" panose="020B0502020202020204" pitchFamily="34" charset="0"/>
              </a:rPr>
              <a:t>State-by-state legality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641" y="5443393"/>
            <a:ext cx="1978359" cy="1278082"/>
          </a:xfrm>
          <a:prstGeom prst="rect">
            <a:avLst/>
          </a:prstGeom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D1DF558-C856-4864-9A2B-F3FB099962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199" y="1392545"/>
            <a:ext cx="7293078" cy="4729562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5FC0DB-5EC9-44BD-932D-549162C705A3}"/>
              </a:ext>
            </a:extLst>
          </p:cNvPr>
          <p:cNvSpPr txBox="1"/>
          <p:nvPr/>
        </p:nvSpPr>
        <p:spPr>
          <a:xfrm>
            <a:off x="3861005" y="6122107"/>
            <a:ext cx="5187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https://cbdoracle.com/news/policy/delta-8-thc-legal/</a:t>
            </a:r>
            <a:r>
              <a:rPr lang="en-US" dirty="0"/>
              <a:t> </a:t>
            </a:r>
          </a:p>
          <a:p>
            <a:r>
              <a:rPr lang="en-US" dirty="0"/>
              <a:t>Legality as of March 2022, updates monthly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0E266B-F368-4A2C-9D6F-B01D0EAF8367}"/>
              </a:ext>
            </a:extLst>
          </p:cNvPr>
          <p:cNvSpPr txBox="1"/>
          <p:nvPr/>
        </p:nvSpPr>
        <p:spPr>
          <a:xfrm>
            <a:off x="8549148" y="2051905"/>
            <a:ext cx="29840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Ohio-Legal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Indiana-Legal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Kentucky-Illegal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FAC97A-9A9F-4C45-B2A9-B3DD66BC49E9}"/>
              </a:ext>
            </a:extLst>
          </p:cNvPr>
          <p:cNvCxnSpPr>
            <a:cxnSpLocks/>
          </p:cNvCxnSpPr>
          <p:nvPr/>
        </p:nvCxnSpPr>
        <p:spPr>
          <a:xfrm flipV="1">
            <a:off x="5530645" y="2305665"/>
            <a:ext cx="3018503" cy="103730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613CFA-7AE3-4BA1-A74B-C3D3F3DB0395}"/>
              </a:ext>
            </a:extLst>
          </p:cNvPr>
          <p:cNvCxnSpPr>
            <a:endCxn id="5" idx="1"/>
          </p:cNvCxnSpPr>
          <p:nvPr/>
        </p:nvCxnSpPr>
        <p:spPr>
          <a:xfrm flipV="1">
            <a:off x="5265174" y="2790569"/>
            <a:ext cx="3283974" cy="3606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969597F-CFAB-40A2-9285-B682FBDC09EB}"/>
              </a:ext>
            </a:extLst>
          </p:cNvPr>
          <p:cNvCxnSpPr>
            <a:cxnSpLocks/>
          </p:cNvCxnSpPr>
          <p:nvPr/>
        </p:nvCxnSpPr>
        <p:spPr>
          <a:xfrm flipV="1">
            <a:off x="5530645" y="3342968"/>
            <a:ext cx="3018503" cy="1862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0937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  <a:t>Consumption Methods 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810" y="5464175"/>
            <a:ext cx="1946190" cy="12573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Edibles (most common)</a:t>
            </a:r>
          </a:p>
          <a:p>
            <a:pPr lvl="1"/>
            <a:r>
              <a:rPr lang="en-US" b="1" dirty="0">
                <a:solidFill>
                  <a:srgbClr val="0081C2"/>
                </a:solidFill>
                <a:latin typeface="Century Gothic" panose="020B0502020202020204" pitchFamily="34" charset="0"/>
              </a:rPr>
              <a:t>Gummies (most common edibles)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Flowers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Chocolate and other food items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Vapes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Joints (smokeable form)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Loose buds (not common)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F4792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96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716D72B-0D25-43A5-8554-C535E5118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1" y="432877"/>
            <a:ext cx="3988536" cy="1642533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solidFill>
                  <a:srgbClr val="F47920"/>
                </a:solidFill>
                <a:latin typeface="Century Gothic" panose="020B0502020202020204" pitchFamily="34" charset="0"/>
              </a:rPr>
              <a:t>Where is it sold?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73EBEB6-C70A-4AFE-9767-56A0BEA09A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11" r="1" b="18125"/>
          <a:stretch/>
        </p:blipFill>
        <p:spPr>
          <a:xfrm>
            <a:off x="-7" y="10"/>
            <a:ext cx="3919476" cy="4143497"/>
          </a:xfrm>
          <a:custGeom>
            <a:avLst/>
            <a:gdLst/>
            <a:ahLst/>
            <a:cxnLst/>
            <a:rect l="l" t="t" r="r" b="b"/>
            <a:pathLst>
              <a:path w="3919476" h="4143507">
                <a:moveTo>
                  <a:pt x="0" y="0"/>
                </a:moveTo>
                <a:lnTo>
                  <a:pt x="3903116" y="0"/>
                </a:lnTo>
                <a:lnTo>
                  <a:pt x="3899307" y="150213"/>
                </a:lnTo>
                <a:cubicBezTo>
                  <a:pt x="3899870" y="322276"/>
                  <a:pt x="3912280" y="494071"/>
                  <a:pt x="3910163" y="665222"/>
                </a:cubicBezTo>
                <a:cubicBezTo>
                  <a:pt x="3909034" y="760465"/>
                  <a:pt x="3887866" y="855454"/>
                  <a:pt x="3891817" y="950951"/>
                </a:cubicBezTo>
                <a:cubicBezTo>
                  <a:pt x="3903389" y="1240363"/>
                  <a:pt x="3899579" y="1529902"/>
                  <a:pt x="3914679" y="1819187"/>
                </a:cubicBezTo>
                <a:cubicBezTo>
                  <a:pt x="3924446" y="1960184"/>
                  <a:pt x="3919293" y="2101691"/>
                  <a:pt x="3899297" y="2241812"/>
                </a:cubicBezTo>
                <a:cubicBezTo>
                  <a:pt x="3882644" y="2346833"/>
                  <a:pt x="3892946" y="2452744"/>
                  <a:pt x="3900002" y="2558273"/>
                </a:cubicBezTo>
                <a:cubicBezTo>
                  <a:pt x="3908611" y="2686026"/>
                  <a:pt x="3913268" y="2813652"/>
                  <a:pt x="3899155" y="2941659"/>
                </a:cubicBezTo>
                <a:cubicBezTo>
                  <a:pt x="3888995" y="3032710"/>
                  <a:pt x="3898449" y="3124270"/>
                  <a:pt x="3904095" y="3215577"/>
                </a:cubicBezTo>
                <a:cubicBezTo>
                  <a:pt x="3911433" y="3310871"/>
                  <a:pt x="3911433" y="3406520"/>
                  <a:pt x="3904095" y="3501814"/>
                </a:cubicBezTo>
                <a:cubicBezTo>
                  <a:pt x="3896728" y="3588930"/>
                  <a:pt x="3898478" y="3676464"/>
                  <a:pt x="3909317" y="3763288"/>
                </a:cubicBezTo>
                <a:cubicBezTo>
                  <a:pt x="3921171" y="3864881"/>
                  <a:pt x="3911998" y="3966473"/>
                  <a:pt x="3903389" y="4068066"/>
                </a:cubicBezTo>
                <a:lnTo>
                  <a:pt x="3899890" y="4129496"/>
                </a:lnTo>
                <a:lnTo>
                  <a:pt x="3856837" y="4131079"/>
                </a:lnTo>
                <a:cubicBezTo>
                  <a:pt x="3690565" y="4131562"/>
                  <a:pt x="3524292" y="4118803"/>
                  <a:pt x="3358020" y="4125635"/>
                </a:cubicBezTo>
                <a:cubicBezTo>
                  <a:pt x="3138339" y="4134610"/>
                  <a:pt x="2918661" y="4144924"/>
                  <a:pt x="2699106" y="4130457"/>
                </a:cubicBezTo>
                <a:cubicBezTo>
                  <a:pt x="2548620" y="4120546"/>
                  <a:pt x="2397378" y="4107552"/>
                  <a:pt x="2246135" y="4111571"/>
                </a:cubicBezTo>
                <a:cubicBezTo>
                  <a:pt x="2090859" y="4115857"/>
                  <a:pt x="1936213" y="4129921"/>
                  <a:pt x="1781316" y="4140235"/>
                </a:cubicBezTo>
                <a:cubicBezTo>
                  <a:pt x="1667682" y="4147695"/>
                  <a:pt x="1553608" y="4142392"/>
                  <a:pt x="1441020" y="4124430"/>
                </a:cubicBezTo>
                <a:cubicBezTo>
                  <a:pt x="1360735" y="4111704"/>
                  <a:pt x="1279946" y="4117196"/>
                  <a:pt x="1199535" y="4121751"/>
                </a:cubicBezTo>
                <a:cubicBezTo>
                  <a:pt x="1054343" y="4130324"/>
                  <a:pt x="909653" y="4143718"/>
                  <a:pt x="764462" y="4130324"/>
                </a:cubicBezTo>
                <a:cubicBezTo>
                  <a:pt x="634770" y="4118267"/>
                  <a:pt x="503820" y="4108490"/>
                  <a:pt x="375137" y="4118267"/>
                </a:cubicBezTo>
                <a:cubicBezTo>
                  <a:pt x="278626" y="4125601"/>
                  <a:pt x="182043" y="4132935"/>
                  <a:pt x="85336" y="4130493"/>
                </a:cubicBezTo>
                <a:lnTo>
                  <a:pt x="0" y="4125145"/>
                </a:lnTo>
                <a:close/>
              </a:path>
            </a:pathLst>
          </a:custGeom>
        </p:spPr>
      </p:pic>
      <p:pic>
        <p:nvPicPr>
          <p:cNvPr id="4" name="Picture 3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2071AB0F-596C-40E2-BE19-85DF1DE3B0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8" r="3" b="25446"/>
          <a:stretch/>
        </p:blipFill>
        <p:spPr>
          <a:xfrm>
            <a:off x="4115400" y="10"/>
            <a:ext cx="3058323" cy="3597029"/>
          </a:xfrm>
          <a:custGeom>
            <a:avLst/>
            <a:gdLst/>
            <a:ahLst/>
            <a:cxnLst/>
            <a:rect l="l" t="t" r="r" b="b"/>
            <a:pathLst>
              <a:path w="3058323" h="3597039">
                <a:moveTo>
                  <a:pt x="15411" y="0"/>
                </a:moveTo>
                <a:lnTo>
                  <a:pt x="3031762" y="0"/>
                </a:lnTo>
                <a:lnTo>
                  <a:pt x="3046461" y="132146"/>
                </a:lnTo>
                <a:cubicBezTo>
                  <a:pt x="3048338" y="180004"/>
                  <a:pt x="3046791" y="227996"/>
                  <a:pt x="3041802" y="275754"/>
                </a:cubicBezTo>
                <a:cubicBezTo>
                  <a:pt x="3027897" y="401800"/>
                  <a:pt x="3049074" y="530780"/>
                  <a:pt x="3008505" y="654529"/>
                </a:cubicBezTo>
                <a:cubicBezTo>
                  <a:pt x="3005571" y="667491"/>
                  <a:pt x="3004614" y="680823"/>
                  <a:pt x="3005698" y="694078"/>
                </a:cubicBezTo>
                <a:cubicBezTo>
                  <a:pt x="3005188" y="761821"/>
                  <a:pt x="3019349" y="827651"/>
                  <a:pt x="3033127" y="893608"/>
                </a:cubicBezTo>
                <a:cubicBezTo>
                  <a:pt x="3048309" y="966327"/>
                  <a:pt x="3067190" y="1038663"/>
                  <a:pt x="3044226" y="1113933"/>
                </a:cubicBezTo>
                <a:cubicBezTo>
                  <a:pt x="3037911" y="1137802"/>
                  <a:pt x="3037911" y="1162909"/>
                  <a:pt x="3044226" y="1186779"/>
                </a:cubicBezTo>
                <a:cubicBezTo>
                  <a:pt x="3050414" y="1219872"/>
                  <a:pt x="3050414" y="1253833"/>
                  <a:pt x="3044226" y="1286927"/>
                </a:cubicBezTo>
                <a:cubicBezTo>
                  <a:pt x="3034913" y="1357732"/>
                  <a:pt x="3025345" y="1428920"/>
                  <a:pt x="3030448" y="1500363"/>
                </a:cubicBezTo>
                <a:cubicBezTo>
                  <a:pt x="3038001" y="1625694"/>
                  <a:pt x="3036164" y="1751408"/>
                  <a:pt x="3024962" y="1876459"/>
                </a:cubicBezTo>
                <a:cubicBezTo>
                  <a:pt x="3020242" y="1937185"/>
                  <a:pt x="3013991" y="1998805"/>
                  <a:pt x="3036572" y="2058128"/>
                </a:cubicBezTo>
                <a:cubicBezTo>
                  <a:pt x="3039761" y="2065719"/>
                  <a:pt x="3039761" y="2074267"/>
                  <a:pt x="3036572" y="2081857"/>
                </a:cubicBezTo>
                <a:cubicBezTo>
                  <a:pt x="2993834" y="2180984"/>
                  <a:pt x="3005826" y="2282153"/>
                  <a:pt x="3027897" y="2382556"/>
                </a:cubicBezTo>
                <a:cubicBezTo>
                  <a:pt x="3059523" y="2516907"/>
                  <a:pt x="3066565" y="2655863"/>
                  <a:pt x="3048691" y="2792715"/>
                </a:cubicBezTo>
                <a:cubicBezTo>
                  <a:pt x="3037337" y="2873471"/>
                  <a:pt x="3023687" y="2954354"/>
                  <a:pt x="3031596" y="3036386"/>
                </a:cubicBezTo>
                <a:cubicBezTo>
                  <a:pt x="3037490" y="3100417"/>
                  <a:pt x="3039736" y="3164741"/>
                  <a:pt x="3038358" y="3229027"/>
                </a:cubicBezTo>
                <a:cubicBezTo>
                  <a:pt x="3036891" y="3311633"/>
                  <a:pt x="3031788" y="3394080"/>
                  <a:pt x="3028535" y="3476606"/>
                </a:cubicBezTo>
                <a:lnTo>
                  <a:pt x="3026145" y="3582089"/>
                </a:lnTo>
                <a:lnTo>
                  <a:pt x="2837742" y="3576169"/>
                </a:lnTo>
                <a:cubicBezTo>
                  <a:pt x="2749601" y="3575123"/>
                  <a:pt x="2661428" y="3575842"/>
                  <a:pt x="2573255" y="3578457"/>
                </a:cubicBezTo>
                <a:cubicBezTo>
                  <a:pt x="2415279" y="3583558"/>
                  <a:pt x="2257302" y="3585390"/>
                  <a:pt x="2099327" y="3578457"/>
                </a:cubicBezTo>
                <a:cubicBezTo>
                  <a:pt x="1926907" y="3570479"/>
                  <a:pt x="1754870" y="3579504"/>
                  <a:pt x="1582958" y="3591536"/>
                </a:cubicBezTo>
                <a:cubicBezTo>
                  <a:pt x="1416747" y="3603177"/>
                  <a:pt x="1250917" y="3594544"/>
                  <a:pt x="1084959" y="3582381"/>
                </a:cubicBezTo>
                <a:cubicBezTo>
                  <a:pt x="910095" y="3569328"/>
                  <a:pt x="734510" y="3570585"/>
                  <a:pt x="559849" y="3586174"/>
                </a:cubicBezTo>
                <a:cubicBezTo>
                  <a:pt x="445325" y="3596376"/>
                  <a:pt x="330549" y="3581074"/>
                  <a:pt x="216532" y="3582119"/>
                </a:cubicBezTo>
                <a:lnTo>
                  <a:pt x="3784" y="3583799"/>
                </a:lnTo>
                <a:lnTo>
                  <a:pt x="23102" y="3304343"/>
                </a:lnTo>
                <a:cubicBezTo>
                  <a:pt x="27378" y="3232352"/>
                  <a:pt x="25445" y="3160183"/>
                  <a:pt x="17316" y="3088458"/>
                </a:cubicBezTo>
                <a:cubicBezTo>
                  <a:pt x="9187" y="3007476"/>
                  <a:pt x="12024" y="2925898"/>
                  <a:pt x="25783" y="2845525"/>
                </a:cubicBezTo>
                <a:cubicBezTo>
                  <a:pt x="43141" y="2750282"/>
                  <a:pt x="35379" y="2655039"/>
                  <a:pt x="29029" y="2559796"/>
                </a:cubicBezTo>
                <a:cubicBezTo>
                  <a:pt x="11671" y="2298322"/>
                  <a:pt x="-9498" y="2036848"/>
                  <a:pt x="4615" y="1774485"/>
                </a:cubicBezTo>
                <a:cubicBezTo>
                  <a:pt x="7578" y="1718482"/>
                  <a:pt x="20561" y="1663876"/>
                  <a:pt x="25925" y="1608255"/>
                </a:cubicBezTo>
                <a:cubicBezTo>
                  <a:pt x="41590" y="1446595"/>
                  <a:pt x="23242" y="1285571"/>
                  <a:pt x="15763" y="1124293"/>
                </a:cubicBezTo>
                <a:cubicBezTo>
                  <a:pt x="5010" y="945807"/>
                  <a:pt x="7183" y="766877"/>
                  <a:pt x="22255" y="588646"/>
                </a:cubicBezTo>
                <a:cubicBezTo>
                  <a:pt x="41165" y="395112"/>
                  <a:pt x="35097" y="201070"/>
                  <a:pt x="19010" y="7282"/>
                </a:cubicBezTo>
                <a:close/>
              </a:path>
            </a:pathLst>
          </a:custGeom>
        </p:spPr>
      </p:pic>
      <p:sp>
        <p:nvSpPr>
          <p:cNvPr id="2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6484" y="2424319"/>
            <a:ext cx="3851563" cy="18288"/>
          </a:xfrm>
          <a:custGeom>
            <a:avLst/>
            <a:gdLst>
              <a:gd name="connsiteX0" fmla="*/ 0 w 3851563"/>
              <a:gd name="connsiteY0" fmla="*/ 0 h 18288"/>
              <a:gd name="connsiteX1" fmla="*/ 718958 w 3851563"/>
              <a:gd name="connsiteY1" fmla="*/ 0 h 18288"/>
              <a:gd name="connsiteX2" fmla="*/ 1437917 w 3851563"/>
              <a:gd name="connsiteY2" fmla="*/ 0 h 18288"/>
              <a:gd name="connsiteX3" fmla="*/ 1964297 w 3851563"/>
              <a:gd name="connsiteY3" fmla="*/ 0 h 18288"/>
              <a:gd name="connsiteX4" fmla="*/ 2606224 w 3851563"/>
              <a:gd name="connsiteY4" fmla="*/ 0 h 18288"/>
              <a:gd name="connsiteX5" fmla="*/ 3171120 w 3851563"/>
              <a:gd name="connsiteY5" fmla="*/ 0 h 18288"/>
              <a:gd name="connsiteX6" fmla="*/ 3851563 w 3851563"/>
              <a:gd name="connsiteY6" fmla="*/ 0 h 18288"/>
              <a:gd name="connsiteX7" fmla="*/ 3851563 w 3851563"/>
              <a:gd name="connsiteY7" fmla="*/ 18288 h 18288"/>
              <a:gd name="connsiteX8" fmla="*/ 3209636 w 3851563"/>
              <a:gd name="connsiteY8" fmla="*/ 18288 h 18288"/>
              <a:gd name="connsiteX9" fmla="*/ 2644740 w 3851563"/>
              <a:gd name="connsiteY9" fmla="*/ 18288 h 18288"/>
              <a:gd name="connsiteX10" fmla="*/ 2002813 w 3851563"/>
              <a:gd name="connsiteY10" fmla="*/ 18288 h 18288"/>
              <a:gd name="connsiteX11" fmla="*/ 1399401 w 3851563"/>
              <a:gd name="connsiteY11" fmla="*/ 18288 h 18288"/>
              <a:gd name="connsiteX12" fmla="*/ 834505 w 3851563"/>
              <a:gd name="connsiteY12" fmla="*/ 18288 h 18288"/>
              <a:gd name="connsiteX13" fmla="*/ 0 w 3851563"/>
              <a:gd name="connsiteY13" fmla="*/ 18288 h 18288"/>
              <a:gd name="connsiteX14" fmla="*/ 0 w 3851563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51563" h="18288" fill="none" extrusionOk="0">
                <a:moveTo>
                  <a:pt x="0" y="0"/>
                </a:moveTo>
                <a:cubicBezTo>
                  <a:pt x="195934" y="10403"/>
                  <a:pt x="550513" y="-3379"/>
                  <a:pt x="718958" y="0"/>
                </a:cubicBezTo>
                <a:cubicBezTo>
                  <a:pt x="887403" y="3379"/>
                  <a:pt x="1238155" y="34184"/>
                  <a:pt x="1437917" y="0"/>
                </a:cubicBezTo>
                <a:cubicBezTo>
                  <a:pt x="1637679" y="-34184"/>
                  <a:pt x="1735575" y="21633"/>
                  <a:pt x="1964297" y="0"/>
                </a:cubicBezTo>
                <a:cubicBezTo>
                  <a:pt x="2193019" y="-21633"/>
                  <a:pt x="2398398" y="-18127"/>
                  <a:pt x="2606224" y="0"/>
                </a:cubicBezTo>
                <a:cubicBezTo>
                  <a:pt x="2814050" y="18127"/>
                  <a:pt x="3010763" y="-3923"/>
                  <a:pt x="3171120" y="0"/>
                </a:cubicBezTo>
                <a:cubicBezTo>
                  <a:pt x="3331477" y="3923"/>
                  <a:pt x="3662318" y="22618"/>
                  <a:pt x="3851563" y="0"/>
                </a:cubicBezTo>
                <a:cubicBezTo>
                  <a:pt x="3851602" y="7328"/>
                  <a:pt x="3852182" y="9982"/>
                  <a:pt x="3851563" y="18288"/>
                </a:cubicBezTo>
                <a:cubicBezTo>
                  <a:pt x="3539697" y="8623"/>
                  <a:pt x="3360357" y="-7186"/>
                  <a:pt x="3209636" y="18288"/>
                </a:cubicBezTo>
                <a:cubicBezTo>
                  <a:pt x="3058915" y="43762"/>
                  <a:pt x="2810322" y="8087"/>
                  <a:pt x="2644740" y="18288"/>
                </a:cubicBezTo>
                <a:cubicBezTo>
                  <a:pt x="2479158" y="28489"/>
                  <a:pt x="2131941" y="44882"/>
                  <a:pt x="2002813" y="18288"/>
                </a:cubicBezTo>
                <a:cubicBezTo>
                  <a:pt x="1873685" y="-8306"/>
                  <a:pt x="1675560" y="30966"/>
                  <a:pt x="1399401" y="18288"/>
                </a:cubicBezTo>
                <a:cubicBezTo>
                  <a:pt x="1123242" y="5610"/>
                  <a:pt x="1065368" y="33824"/>
                  <a:pt x="834505" y="18288"/>
                </a:cubicBezTo>
                <a:cubicBezTo>
                  <a:pt x="603642" y="2752"/>
                  <a:pt x="191505" y="58863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851563" h="18288" stroke="0" extrusionOk="0">
                <a:moveTo>
                  <a:pt x="0" y="0"/>
                </a:moveTo>
                <a:cubicBezTo>
                  <a:pt x="289752" y="13020"/>
                  <a:pt x="480313" y="17689"/>
                  <a:pt x="641927" y="0"/>
                </a:cubicBezTo>
                <a:cubicBezTo>
                  <a:pt x="803541" y="-17689"/>
                  <a:pt x="1025789" y="14289"/>
                  <a:pt x="1322370" y="0"/>
                </a:cubicBezTo>
                <a:cubicBezTo>
                  <a:pt x="1618951" y="-14289"/>
                  <a:pt x="1675364" y="4422"/>
                  <a:pt x="1925782" y="0"/>
                </a:cubicBezTo>
                <a:cubicBezTo>
                  <a:pt x="2176200" y="-4422"/>
                  <a:pt x="2354648" y="21578"/>
                  <a:pt x="2644740" y="0"/>
                </a:cubicBezTo>
                <a:cubicBezTo>
                  <a:pt x="2934832" y="-21578"/>
                  <a:pt x="2992732" y="-4264"/>
                  <a:pt x="3286667" y="0"/>
                </a:cubicBezTo>
                <a:cubicBezTo>
                  <a:pt x="3580602" y="4264"/>
                  <a:pt x="3638704" y="20914"/>
                  <a:pt x="3851563" y="0"/>
                </a:cubicBezTo>
                <a:cubicBezTo>
                  <a:pt x="3851890" y="8595"/>
                  <a:pt x="3851491" y="13110"/>
                  <a:pt x="3851563" y="18288"/>
                </a:cubicBezTo>
                <a:cubicBezTo>
                  <a:pt x="3681588" y="-9641"/>
                  <a:pt x="3414286" y="12858"/>
                  <a:pt x="3209636" y="18288"/>
                </a:cubicBezTo>
                <a:cubicBezTo>
                  <a:pt x="3004986" y="23718"/>
                  <a:pt x="2777102" y="31540"/>
                  <a:pt x="2490677" y="18288"/>
                </a:cubicBezTo>
                <a:cubicBezTo>
                  <a:pt x="2204252" y="5036"/>
                  <a:pt x="2142029" y="45834"/>
                  <a:pt x="1810235" y="18288"/>
                </a:cubicBezTo>
                <a:cubicBezTo>
                  <a:pt x="1478441" y="-9258"/>
                  <a:pt x="1432135" y="21272"/>
                  <a:pt x="1245339" y="18288"/>
                </a:cubicBezTo>
                <a:cubicBezTo>
                  <a:pt x="1058543" y="15304"/>
                  <a:pt x="886298" y="9998"/>
                  <a:pt x="718958" y="18288"/>
                </a:cubicBezTo>
                <a:cubicBezTo>
                  <a:pt x="551618" y="26578"/>
                  <a:pt x="308263" y="-12886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building with a car parked in front of it&#10;&#10;Description automatically generated with low confidence">
            <a:extLst>
              <a:ext uri="{FF2B5EF4-FFF2-40B4-BE49-F238E27FC236}">
                <a16:creationId xmlns:a16="http://schemas.microsoft.com/office/drawing/2014/main" id="{FF03B62E-09F7-4013-A153-556B651C904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14" r="1" b="43121"/>
          <a:stretch/>
        </p:blipFill>
        <p:spPr>
          <a:xfrm>
            <a:off x="4" y="4328340"/>
            <a:ext cx="3912953" cy="2529660"/>
          </a:xfrm>
          <a:custGeom>
            <a:avLst/>
            <a:gdLst/>
            <a:ahLst/>
            <a:cxnLst/>
            <a:rect l="l" t="t" r="r" b="b"/>
            <a:pathLst>
              <a:path w="3912953" h="2529660">
                <a:moveTo>
                  <a:pt x="936025" y="662"/>
                </a:moveTo>
                <a:cubicBezTo>
                  <a:pt x="1035236" y="-744"/>
                  <a:pt x="1134457" y="93"/>
                  <a:pt x="1233691" y="3173"/>
                </a:cubicBezTo>
                <a:cubicBezTo>
                  <a:pt x="1304145" y="5316"/>
                  <a:pt x="1373087" y="24605"/>
                  <a:pt x="1443792" y="29025"/>
                </a:cubicBezTo>
                <a:cubicBezTo>
                  <a:pt x="1628434" y="40276"/>
                  <a:pt x="1812824" y="30901"/>
                  <a:pt x="1996836" y="18310"/>
                </a:cubicBezTo>
                <a:cubicBezTo>
                  <a:pt x="2245239" y="628"/>
                  <a:pt x="2494513" y="2101"/>
                  <a:pt x="2742715" y="22730"/>
                </a:cubicBezTo>
                <a:cubicBezTo>
                  <a:pt x="2962786" y="43947"/>
                  <a:pt x="3184369" y="39942"/>
                  <a:pt x="3403645" y="10808"/>
                </a:cubicBezTo>
                <a:cubicBezTo>
                  <a:pt x="3527916" y="-7007"/>
                  <a:pt x="3653321" y="9067"/>
                  <a:pt x="3778223" y="10808"/>
                </a:cubicBezTo>
                <a:lnTo>
                  <a:pt x="3895044" y="13590"/>
                </a:lnTo>
                <a:lnTo>
                  <a:pt x="3906212" y="275626"/>
                </a:lnTo>
                <a:cubicBezTo>
                  <a:pt x="3913438" y="398465"/>
                  <a:pt x="3909471" y="521632"/>
                  <a:pt x="3894358" y="643899"/>
                </a:cubicBezTo>
                <a:cubicBezTo>
                  <a:pt x="3888995" y="692536"/>
                  <a:pt x="3889982" y="741301"/>
                  <a:pt x="3888995" y="790066"/>
                </a:cubicBezTo>
                <a:cubicBezTo>
                  <a:pt x="3888712" y="799463"/>
                  <a:pt x="3895063" y="810383"/>
                  <a:pt x="3883632" y="818257"/>
                </a:cubicBezTo>
                <a:lnTo>
                  <a:pt x="3883632" y="830956"/>
                </a:lnTo>
                <a:cubicBezTo>
                  <a:pt x="3896192" y="837941"/>
                  <a:pt x="3889701" y="849370"/>
                  <a:pt x="3890688" y="858514"/>
                </a:cubicBezTo>
                <a:cubicBezTo>
                  <a:pt x="3907355" y="1033621"/>
                  <a:pt x="3909867" y="1209579"/>
                  <a:pt x="3898168" y="1385017"/>
                </a:cubicBezTo>
                <a:cubicBezTo>
                  <a:pt x="3889559" y="1546549"/>
                  <a:pt x="3898449" y="1707827"/>
                  <a:pt x="3908893" y="1869233"/>
                </a:cubicBezTo>
                <a:cubicBezTo>
                  <a:pt x="3921312" y="2061116"/>
                  <a:pt x="3901555" y="2252872"/>
                  <a:pt x="3898591" y="2444754"/>
                </a:cubicBezTo>
                <a:cubicBezTo>
                  <a:pt x="3898309" y="2461962"/>
                  <a:pt x="3899367" y="2479201"/>
                  <a:pt x="3900673" y="2496440"/>
                </a:cubicBezTo>
                <a:lnTo>
                  <a:pt x="3902963" y="2529660"/>
                </a:lnTo>
                <a:lnTo>
                  <a:pt x="0" y="2529660"/>
                </a:lnTo>
                <a:lnTo>
                  <a:pt x="0" y="15736"/>
                </a:lnTo>
                <a:lnTo>
                  <a:pt x="938" y="16032"/>
                </a:lnTo>
                <a:cubicBezTo>
                  <a:pt x="213686" y="39741"/>
                  <a:pt x="426055" y="24338"/>
                  <a:pt x="638426" y="11612"/>
                </a:cubicBezTo>
                <a:cubicBezTo>
                  <a:pt x="737616" y="5719"/>
                  <a:pt x="836815" y="2069"/>
                  <a:pt x="936025" y="662"/>
                </a:cubicBezTo>
                <a:close/>
              </a:path>
            </a:pathLst>
          </a:custGeom>
        </p:spPr>
      </p:pic>
      <p:pic>
        <p:nvPicPr>
          <p:cNvPr id="12" name="Picture 11" descr="A picture containing text, vending machine, several&#10;&#10;Description automatically generated">
            <a:extLst>
              <a:ext uri="{FF2B5EF4-FFF2-40B4-BE49-F238E27FC236}">
                <a16:creationId xmlns:a16="http://schemas.microsoft.com/office/drawing/2014/main" id="{3227A0E1-6CD8-4A36-866A-EF767699BB1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5" r="-1" b="18859"/>
          <a:stretch/>
        </p:blipFill>
        <p:spPr>
          <a:xfrm>
            <a:off x="4110923" y="3791169"/>
            <a:ext cx="3058821" cy="3066831"/>
          </a:xfrm>
          <a:custGeom>
            <a:avLst/>
            <a:gdLst/>
            <a:ahLst/>
            <a:cxnLst/>
            <a:rect l="l" t="t" r="r" b="b"/>
            <a:pathLst>
              <a:path w="3058821" h="3066831">
                <a:moveTo>
                  <a:pt x="2787020" y="1261"/>
                </a:moveTo>
                <a:cubicBezTo>
                  <a:pt x="2839709" y="-518"/>
                  <a:pt x="2892422" y="-414"/>
                  <a:pt x="2945069" y="1571"/>
                </a:cubicBezTo>
                <a:lnTo>
                  <a:pt x="3038769" y="8460"/>
                </a:lnTo>
                <a:lnTo>
                  <a:pt x="3040494" y="37341"/>
                </a:lnTo>
                <a:cubicBezTo>
                  <a:pt x="3041244" y="71882"/>
                  <a:pt x="3039776" y="106360"/>
                  <a:pt x="3033397" y="140806"/>
                </a:cubicBezTo>
                <a:cubicBezTo>
                  <a:pt x="3014006" y="247842"/>
                  <a:pt x="3013240" y="353093"/>
                  <a:pt x="3049089" y="457834"/>
                </a:cubicBezTo>
                <a:cubicBezTo>
                  <a:pt x="3061974" y="495214"/>
                  <a:pt x="3059933" y="536166"/>
                  <a:pt x="3055085" y="576225"/>
                </a:cubicBezTo>
                <a:cubicBezTo>
                  <a:pt x="3043731" y="670377"/>
                  <a:pt x="3028167" y="764784"/>
                  <a:pt x="3035311" y="859828"/>
                </a:cubicBezTo>
                <a:cubicBezTo>
                  <a:pt x="3053554" y="1099545"/>
                  <a:pt x="3026891" y="1339261"/>
                  <a:pt x="3038883" y="1578850"/>
                </a:cubicBezTo>
                <a:cubicBezTo>
                  <a:pt x="3039113" y="1594185"/>
                  <a:pt x="3038526" y="1609507"/>
                  <a:pt x="3037097" y="1624778"/>
                </a:cubicBezTo>
                <a:cubicBezTo>
                  <a:pt x="3032504" y="1713061"/>
                  <a:pt x="3017960" y="1801599"/>
                  <a:pt x="3043476" y="1889499"/>
                </a:cubicBezTo>
                <a:cubicBezTo>
                  <a:pt x="3046015" y="1904618"/>
                  <a:pt x="3045632" y="1920080"/>
                  <a:pt x="3042328" y="1935044"/>
                </a:cubicBezTo>
                <a:cubicBezTo>
                  <a:pt x="3031394" y="2011884"/>
                  <a:pt x="3028524" y="2089667"/>
                  <a:pt x="3033780" y="2167106"/>
                </a:cubicBezTo>
                <a:cubicBezTo>
                  <a:pt x="3048962" y="2335903"/>
                  <a:pt x="3051130" y="2505606"/>
                  <a:pt x="3040286" y="2674734"/>
                </a:cubicBezTo>
                <a:cubicBezTo>
                  <a:pt x="3036459" y="2750260"/>
                  <a:pt x="3031611" y="2825530"/>
                  <a:pt x="3028294" y="2900035"/>
                </a:cubicBezTo>
                <a:cubicBezTo>
                  <a:pt x="3027210" y="2934608"/>
                  <a:pt x="3025392" y="2969245"/>
                  <a:pt x="3026078" y="3003803"/>
                </a:cubicBezTo>
                <a:lnTo>
                  <a:pt x="3033892" y="3066831"/>
                </a:lnTo>
                <a:lnTo>
                  <a:pt x="23851" y="3066831"/>
                </a:lnTo>
                <a:lnTo>
                  <a:pt x="42401" y="2704831"/>
                </a:lnTo>
                <a:cubicBezTo>
                  <a:pt x="45364" y="2461136"/>
                  <a:pt x="53409" y="2216933"/>
                  <a:pt x="28288" y="1974000"/>
                </a:cubicBezTo>
                <a:cubicBezTo>
                  <a:pt x="11213" y="1809420"/>
                  <a:pt x="17986" y="1645602"/>
                  <a:pt x="21091" y="1481150"/>
                </a:cubicBezTo>
                <a:cubicBezTo>
                  <a:pt x="24619" y="1296377"/>
                  <a:pt x="22926" y="1111480"/>
                  <a:pt x="22926" y="926707"/>
                </a:cubicBezTo>
                <a:cubicBezTo>
                  <a:pt x="22643" y="846322"/>
                  <a:pt x="27442" y="766445"/>
                  <a:pt x="35627" y="686441"/>
                </a:cubicBezTo>
                <a:cubicBezTo>
                  <a:pt x="47340" y="570372"/>
                  <a:pt x="33228" y="454937"/>
                  <a:pt x="14458" y="340646"/>
                </a:cubicBezTo>
                <a:cubicBezTo>
                  <a:pt x="3337" y="261010"/>
                  <a:pt x="-1375" y="180751"/>
                  <a:pt x="346" y="100506"/>
                </a:cubicBezTo>
                <a:lnTo>
                  <a:pt x="2424" y="12627"/>
                </a:lnTo>
                <a:lnTo>
                  <a:pt x="3495" y="12901"/>
                </a:lnTo>
                <a:cubicBezTo>
                  <a:pt x="343898" y="-3971"/>
                  <a:pt x="684174" y="17086"/>
                  <a:pt x="1024451" y="18263"/>
                </a:cubicBezTo>
                <a:cubicBezTo>
                  <a:pt x="1134033" y="18655"/>
                  <a:pt x="1243235" y="13685"/>
                  <a:pt x="1352564" y="9238"/>
                </a:cubicBezTo>
                <a:cubicBezTo>
                  <a:pt x="1493565" y="3614"/>
                  <a:pt x="1634312" y="14731"/>
                  <a:pt x="1775060" y="12508"/>
                </a:cubicBezTo>
                <a:cubicBezTo>
                  <a:pt x="2008160" y="8846"/>
                  <a:pt x="2241134" y="19571"/>
                  <a:pt x="2474235" y="12508"/>
                </a:cubicBezTo>
                <a:cubicBezTo>
                  <a:pt x="2578497" y="9238"/>
                  <a:pt x="2682758" y="4268"/>
                  <a:pt x="2787020" y="1261"/>
                </a:cubicBezTo>
                <a:close/>
              </a:path>
            </a:pathLst>
          </a:cu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543618" y="2704407"/>
            <a:ext cx="3997805" cy="3489159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0081C2"/>
                </a:solidFill>
                <a:latin typeface="Century Gothic" panose="020B0502020202020204" pitchFamily="34" charset="0"/>
              </a:rPr>
              <a:t>Vape stores</a:t>
            </a:r>
          </a:p>
          <a:p>
            <a:r>
              <a:rPr lang="en-US" sz="2200" dirty="0">
                <a:solidFill>
                  <a:srgbClr val="0081C2"/>
                </a:solidFill>
                <a:latin typeface="Century Gothic" panose="020B0502020202020204" pitchFamily="34" charset="0"/>
              </a:rPr>
              <a:t>CBD stores</a:t>
            </a:r>
          </a:p>
          <a:p>
            <a:r>
              <a:rPr lang="en-US" sz="2200" dirty="0">
                <a:solidFill>
                  <a:srgbClr val="0081C2"/>
                </a:solidFill>
                <a:latin typeface="Century Gothic" panose="020B0502020202020204" pitchFamily="34" charset="0"/>
              </a:rPr>
              <a:t>Gas stations/ Convenience stores</a:t>
            </a:r>
          </a:p>
        </p:txBody>
      </p:sp>
      <p:pic>
        <p:nvPicPr>
          <p:cNvPr id="20" name="Content Placeholder 3">
            <a:extLst>
              <a:ext uri="{FF2B5EF4-FFF2-40B4-BE49-F238E27FC236}">
                <a16:creationId xmlns:a16="http://schemas.microsoft.com/office/drawing/2014/main" id="{0F24E789-550A-4CF8-9A4C-209CF7E9BDA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641" y="5443393"/>
            <a:ext cx="1978359" cy="1278082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0896600" y="6356350"/>
            <a:ext cx="457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5870D5-FDD4-4DDA-B5C3-BCF475E06B03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7169744" y="6356350"/>
            <a:ext cx="3340095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b="1" i="1" dirty="0">
                <a:solidFill>
                  <a:srgbClr val="94D50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</p:spTree>
    <p:extLst>
      <p:ext uri="{BB962C8B-B14F-4D97-AF65-F5344CB8AC3E}">
        <p14:creationId xmlns:p14="http://schemas.microsoft.com/office/powerpoint/2010/main" val="1771002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  <a:t>Environmental Scans 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810" y="5464175"/>
            <a:ext cx="1946190" cy="12573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Twelve locations so far (there are more)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Most small businesses</a:t>
            </a:r>
          </a:p>
          <a:p>
            <a:pPr lvl="2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Vape shop or CBD store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Two-thirds are single-location businesses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F4792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12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E05FA9-5A85-412A-90FF-C16F41EB35CB}"/>
              </a:ext>
            </a:extLst>
          </p:cNvPr>
          <p:cNvSpPr txBox="1"/>
          <p:nvPr/>
        </p:nvSpPr>
        <p:spPr>
          <a:xfrm>
            <a:off x="8499987" y="88490"/>
            <a:ext cx="3554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Hamilton County, OH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March/April 2022</a:t>
            </a:r>
          </a:p>
        </p:txBody>
      </p:sp>
    </p:spTree>
    <p:extLst>
      <p:ext uri="{BB962C8B-B14F-4D97-AF65-F5344CB8AC3E}">
        <p14:creationId xmlns:p14="http://schemas.microsoft.com/office/powerpoint/2010/main" val="70818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47920"/>
                </a:solidFill>
                <a:latin typeface="Century Gothic" panose="020B0502020202020204" pitchFamily="34" charset="0"/>
              </a:rPr>
              <a:t>Environmental Scans</a:t>
            </a:r>
            <a:br>
              <a:rPr lang="en-US" b="1" dirty="0">
                <a:solidFill>
                  <a:srgbClr val="F47920"/>
                </a:solidFill>
                <a:latin typeface="Century Gothic" panose="020B0502020202020204" pitchFamily="34" charset="0"/>
              </a:rPr>
            </a:br>
            <a:r>
              <a:rPr lang="en-US" sz="2800" b="1" dirty="0">
                <a:solidFill>
                  <a:srgbClr val="F47920"/>
                </a:solidFill>
                <a:latin typeface="Century Gothic" panose="020B0502020202020204" pitchFamily="34" charset="0"/>
              </a:rPr>
              <a:t>Accessibility</a:t>
            </a:r>
            <a:endParaRPr lang="en-US" b="1" dirty="0">
              <a:solidFill>
                <a:srgbClr val="F4792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641" y="5443393"/>
            <a:ext cx="1978359" cy="127808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In the vicinity of (within 1000 feet)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Bar-Liquor Store (83%) 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Church (67%)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School (50%)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Playground/Recreational Facility (33%)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94D50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E3F73E35-8D32-4745-8A6F-033260542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654653"/>
              </p:ext>
            </p:extLst>
          </p:nvPr>
        </p:nvGraphicFramePr>
        <p:xfrm>
          <a:off x="1329267" y="3929898"/>
          <a:ext cx="5418666" cy="1375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26796357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573702956"/>
                    </a:ext>
                  </a:extLst>
                </a:gridCol>
              </a:tblGrid>
              <a:tr h="367600"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Kid-Friendly Products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282875"/>
                  </a:ext>
                </a:extLst>
              </a:tr>
              <a:tr h="634488"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Sidewalk, Bus Stop, Bike Path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entury Gothic" panose="020B0502020202020204" pitchFamily="34" charset="0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030628"/>
                  </a:ext>
                </a:extLst>
              </a:tr>
              <a:tr h="367600"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Near UC*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entury Gothic" panose="020B0502020202020204" pitchFamily="34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4648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369C9C7-6E6E-4E25-A176-4CB121481F10}"/>
              </a:ext>
            </a:extLst>
          </p:cNvPr>
          <p:cNvSpPr txBox="1"/>
          <p:nvPr/>
        </p:nvSpPr>
        <p:spPr>
          <a:xfrm>
            <a:off x="7251290" y="3929898"/>
            <a:ext cx="38542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*West McMillan Street has an especially high density, including at least two locations that were not visited.</a:t>
            </a:r>
          </a:p>
        </p:txBody>
      </p:sp>
    </p:spTree>
    <p:extLst>
      <p:ext uri="{BB962C8B-B14F-4D97-AF65-F5344CB8AC3E}">
        <p14:creationId xmlns:p14="http://schemas.microsoft.com/office/powerpoint/2010/main" val="3080811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  <a:t>Environmental Scans</a:t>
            </a:r>
            <a:b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</a:br>
            <a:r>
              <a:rPr lang="en-US" sz="2800" b="1" dirty="0">
                <a:solidFill>
                  <a:srgbClr val="94D500"/>
                </a:solidFill>
                <a:latin typeface="Century Gothic" panose="020B0502020202020204" pitchFamily="34" charset="0"/>
              </a:rPr>
              <a:t>Products</a:t>
            </a:r>
            <a:endParaRPr lang="en-US" b="1" dirty="0">
              <a:solidFill>
                <a:srgbClr val="94D5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641" y="5443393"/>
            <a:ext cx="1978359" cy="127808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Gummies 91.7%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Flavored Vape Liquid 83%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Edibles 58%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Loose Buds 50%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Other 50%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oils, syrups, flowers, tinctures, balms, seltzers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Pre-Rolled Joints 41.7%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Lollipops 8%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F4792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424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47920"/>
                </a:solidFill>
                <a:latin typeface="Century Gothic" panose="020B0502020202020204" pitchFamily="34" charset="0"/>
              </a:rPr>
              <a:t>Environmental Scans</a:t>
            </a:r>
            <a:br>
              <a:rPr lang="en-US" b="1" dirty="0">
                <a:solidFill>
                  <a:srgbClr val="F47920"/>
                </a:solidFill>
                <a:latin typeface="Century Gothic" panose="020B0502020202020204" pitchFamily="34" charset="0"/>
              </a:rPr>
            </a:br>
            <a:r>
              <a:rPr lang="en-US" sz="2800" b="1" dirty="0">
                <a:solidFill>
                  <a:srgbClr val="F47920"/>
                </a:solidFill>
                <a:latin typeface="Century Gothic" panose="020B0502020202020204" pitchFamily="34" charset="0"/>
              </a:rPr>
              <a:t>Advertisement and Product Placement 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810" y="5464175"/>
            <a:ext cx="1946190" cy="12573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825625"/>
            <a:ext cx="5638577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3 locations had warnings about harmful side-effects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5 locations did not have packaging indicating the amount of THC present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In-store advertisement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CBD 41%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Delta-8 16.7%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94D50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0A5D3545-4CCF-4CD2-A934-5FCDB51309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945579"/>
              </p:ext>
            </p:extLst>
          </p:nvPr>
        </p:nvGraphicFramePr>
        <p:xfrm>
          <a:off x="6476777" y="2011706"/>
          <a:ext cx="4742128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2310">
                  <a:extLst>
                    <a:ext uri="{9D8B030D-6E8A-4147-A177-3AD203B41FA5}">
                      <a16:colId xmlns:a16="http://schemas.microsoft.com/office/drawing/2014/main" val="469963169"/>
                    </a:ext>
                  </a:extLst>
                </a:gridCol>
                <a:gridCol w="969818">
                  <a:extLst>
                    <a:ext uri="{9D8B030D-6E8A-4147-A177-3AD203B41FA5}">
                      <a16:colId xmlns:a16="http://schemas.microsoft.com/office/drawing/2014/main" val="96694283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Where Delta-8 Products are Located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190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Open Display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686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Displayed in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893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On Wall Behind Counter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272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Assistance Required for Costumers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131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In and Enclosed Display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8065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448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7761" y="634654"/>
            <a:ext cx="625111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dirty="0">
                <a:solidFill>
                  <a:srgbClr val="94D500"/>
                </a:solidFill>
                <a:latin typeface="Century Gothic" panose="020B0502020202020204" pitchFamily="34" charset="0"/>
              </a:rPr>
              <a:t>Advertisement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297760" y="4636008"/>
            <a:ext cx="6251111" cy="15727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81C2"/>
                </a:solidFill>
              </a:rPr>
              <a:t>A vague, non-FDA warning might be on the product.</a:t>
            </a:r>
          </a:p>
        </p:txBody>
      </p:sp>
      <p:pic>
        <p:nvPicPr>
          <p:cNvPr id="4" name="Picture 3" descr="A sign on a window&#10;&#10;Description automatically generated with medium confidence">
            <a:extLst>
              <a:ext uri="{FF2B5EF4-FFF2-40B4-BE49-F238E27FC236}">
                <a16:creationId xmlns:a16="http://schemas.microsoft.com/office/drawing/2014/main" id="{8AD47824-0AEF-45B0-BD96-D7EF7BAB74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8" r="354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7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1400" b="1" i="1" kern="1200" dirty="0">
                <a:solidFill>
                  <a:srgbClr val="F4792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ABFBF69E-F6FE-4732-A74F-418758066B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433" y="5464175"/>
            <a:ext cx="1946190" cy="1257300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55870D5-FDD4-4DDA-B5C3-BCF475E06B0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69720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0712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47920"/>
                </a:solidFill>
                <a:latin typeface="Century Gothic" panose="020B0502020202020204" pitchFamily="34" charset="0"/>
              </a:rPr>
              <a:t>Delta-8 Manufacturing and Market Flood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641" y="5443393"/>
            <a:ext cx="1978359" cy="127808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825625"/>
            <a:ext cx="6865374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Farm Bill passed, oversupply of CBD from hemp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Late 2019, early 2020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CBD stocks converted to Delta-8 as market compensation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Delta-8 unregulated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DEA memo, August 2020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All synthetic THC is still Schedule I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BUT! Delta-8 does occur in nature, so not, in itself, synthetic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94D50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17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D8F732-74EA-4F22-8324-520B3A5348DD}"/>
              </a:ext>
            </a:extLst>
          </p:cNvPr>
          <p:cNvSpPr txBox="1"/>
          <p:nvPr/>
        </p:nvSpPr>
        <p:spPr>
          <a:xfrm>
            <a:off x="7777315" y="1278194"/>
            <a:ext cx="3927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47920"/>
                </a:solidFill>
                <a:latin typeface="Century Gothic" panose="020B0502020202020204" pitchFamily="34" charset="0"/>
              </a:rPr>
              <a:t>CBD</a:t>
            </a:r>
            <a:r>
              <a:rPr lang="en-US" sz="2800" dirty="0">
                <a:latin typeface="Century Gothic" panose="020B0502020202020204" pitchFamily="34" charset="0"/>
              </a:rPr>
              <a:t>     </a:t>
            </a:r>
            <a:r>
              <a:rPr lang="en-US" sz="2800" dirty="0">
                <a:solidFill>
                  <a:srgbClr val="94D500"/>
                </a:solidFill>
                <a:latin typeface="Century Gothic" panose="020B0502020202020204" pitchFamily="34" charset="0"/>
              </a:rPr>
              <a:t>Delta-8    </a:t>
            </a:r>
            <a:r>
              <a:rPr lang="en-US" sz="2800" dirty="0">
                <a:solidFill>
                  <a:srgbClr val="0081C2"/>
                </a:solidFill>
                <a:latin typeface="Century Gothic" panose="020B0502020202020204" pitchFamily="34" charset="0"/>
              </a:rPr>
              <a:t>Profit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CFA97B2D-9D6C-4E8D-83F8-7B1EC9A4D9F6}"/>
              </a:ext>
            </a:extLst>
          </p:cNvPr>
          <p:cNvSpPr/>
          <p:nvPr/>
        </p:nvSpPr>
        <p:spPr>
          <a:xfrm rot="10800000">
            <a:off x="7777315" y="1896842"/>
            <a:ext cx="1038723" cy="1150374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43CF66-4405-4808-98D8-BEFDEDC2B42C}"/>
              </a:ext>
            </a:extLst>
          </p:cNvPr>
          <p:cNvSpPr txBox="1"/>
          <p:nvPr/>
        </p:nvSpPr>
        <p:spPr>
          <a:xfrm>
            <a:off x="9115347" y="2234462"/>
            <a:ext cx="1088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Farm Bill Passes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D80E5952-1E44-4B16-A711-E2DDB7EE861E}"/>
              </a:ext>
            </a:extLst>
          </p:cNvPr>
          <p:cNvSpPr/>
          <p:nvPr/>
        </p:nvSpPr>
        <p:spPr>
          <a:xfrm>
            <a:off x="10783529" y="1896842"/>
            <a:ext cx="570271" cy="1150374"/>
          </a:xfrm>
          <a:prstGeom prst="downArrow">
            <a:avLst/>
          </a:prstGeom>
          <a:solidFill>
            <a:srgbClr val="0081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3721327A-AC63-4DDD-9424-BAE494DB3F12}"/>
              </a:ext>
            </a:extLst>
          </p:cNvPr>
          <p:cNvSpPr/>
          <p:nvPr/>
        </p:nvSpPr>
        <p:spPr>
          <a:xfrm rot="10800000">
            <a:off x="9374674" y="4293019"/>
            <a:ext cx="570271" cy="1150374"/>
          </a:xfrm>
          <a:prstGeom prst="downArrow">
            <a:avLst/>
          </a:prstGeom>
          <a:solidFill>
            <a:srgbClr val="94D5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D110F02E-F1F2-4C08-9AE1-C8E799F48957}"/>
              </a:ext>
            </a:extLst>
          </p:cNvPr>
          <p:cNvSpPr/>
          <p:nvPr/>
        </p:nvSpPr>
        <p:spPr>
          <a:xfrm rot="10800000">
            <a:off x="7994117" y="4259389"/>
            <a:ext cx="570271" cy="1150374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F5609835-58EB-4E98-B4BF-5E63FD05BAB9}"/>
              </a:ext>
            </a:extLst>
          </p:cNvPr>
          <p:cNvSpPr/>
          <p:nvPr/>
        </p:nvSpPr>
        <p:spPr>
          <a:xfrm rot="10800000">
            <a:off x="10688430" y="3960173"/>
            <a:ext cx="803021" cy="1483220"/>
          </a:xfrm>
          <a:prstGeom prst="downArrow">
            <a:avLst/>
          </a:prstGeom>
          <a:solidFill>
            <a:srgbClr val="0081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DF8EF2D-9B1A-4D6A-846B-66A811A1D5B0}"/>
              </a:ext>
            </a:extLst>
          </p:cNvPr>
          <p:cNvCxnSpPr>
            <a:cxnSpLocks/>
            <a:stCxn id="4" idx="0"/>
            <a:endCxn id="14" idx="2"/>
          </p:cNvCxnSpPr>
          <p:nvPr/>
        </p:nvCxnSpPr>
        <p:spPr>
          <a:xfrm flipH="1">
            <a:off x="8279252" y="3047216"/>
            <a:ext cx="17424" cy="12121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61E63CF-F670-4677-9A48-EC2E94E50081}"/>
              </a:ext>
            </a:extLst>
          </p:cNvPr>
          <p:cNvCxnSpPr>
            <a:cxnSpLocks/>
            <a:stCxn id="4" idx="0"/>
            <a:endCxn id="12" idx="2"/>
          </p:cNvCxnSpPr>
          <p:nvPr/>
        </p:nvCxnSpPr>
        <p:spPr>
          <a:xfrm>
            <a:off x="8296676" y="3047216"/>
            <a:ext cx="1363133" cy="124580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0750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  <a:t>Delta-8 Manufacturing and Market Flood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641" y="5443393"/>
            <a:ext cx="1978359" cy="127808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Because Delta-8 occurs so rarely in nature, most Delta-8 on the market is synthesized from CBD.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The process involves chemicals like sulfuric acid and boron fluoride.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All chemicals used in the synthesis process can be publicly purchased in small amounts.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F4792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09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47920"/>
                </a:solidFill>
                <a:latin typeface="Century Gothic" panose="020B0502020202020204" pitchFamily="34" charset="0"/>
              </a:rPr>
              <a:t>Delta-8 Dangers 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810" y="5464175"/>
            <a:ext cx="1946190" cy="12573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Regular Delta-8, same effect as Delta-9, but milder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Remember receptors?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Consuming too much Delta-8 is like consuming too much Delta-9!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Vomiting, hallucinations, balance problems, memory problems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At especially high doses, loss of consciousness</a:t>
            </a:r>
          </a:p>
          <a:p>
            <a:endParaRPr lang="en-US" dirty="0">
              <a:solidFill>
                <a:srgbClr val="0081C2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rgbClr val="0081C2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rgbClr val="0081C2"/>
              </a:solidFill>
              <a:latin typeface="Century Gothic" panose="020B0502020202020204" pitchFamily="34" charset="0"/>
            </a:endParaRP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Increased Danger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Chemically modified Delta-8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By-products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94D50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19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6A638A-D7AC-43A4-AC7E-EB5CCFA1E32C}"/>
              </a:ext>
            </a:extLst>
          </p:cNvPr>
          <p:cNvSpPr txBox="1"/>
          <p:nvPr/>
        </p:nvSpPr>
        <p:spPr>
          <a:xfrm>
            <a:off x="988142" y="3591489"/>
            <a:ext cx="95815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81C2"/>
                </a:solidFill>
                <a:latin typeface="Century Gothic" panose="020B0502020202020204" pitchFamily="34" charset="0"/>
              </a:rPr>
              <a:t>CASE STUDY: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38-year-old female with sleeve gastrectomy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Used Delta-8 gummies to sleep better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Developed Cannabinoid Hyperemesis Syndrome</a:t>
            </a:r>
          </a:p>
          <a:p>
            <a:endParaRPr lang="en-US" dirty="0"/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1579E1FC-830E-4E17-8650-6774EB2AF276}"/>
              </a:ext>
            </a:extLst>
          </p:cNvPr>
          <p:cNvSpPr/>
          <p:nvPr/>
        </p:nvSpPr>
        <p:spPr>
          <a:xfrm>
            <a:off x="838200" y="3591489"/>
            <a:ext cx="10080523" cy="1324640"/>
          </a:xfrm>
          <a:prstGeom prst="frame">
            <a:avLst>
              <a:gd name="adj1" fmla="val 2854"/>
            </a:avLst>
          </a:prstGeom>
          <a:solidFill>
            <a:srgbClr val="F47920"/>
          </a:solidFill>
          <a:ln>
            <a:solidFill>
              <a:srgbClr val="F479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562575-5399-413B-A3F7-27FCE9558963}"/>
              </a:ext>
            </a:extLst>
          </p:cNvPr>
          <p:cNvSpPr txBox="1"/>
          <p:nvPr/>
        </p:nvSpPr>
        <p:spPr>
          <a:xfrm>
            <a:off x="8332839" y="176981"/>
            <a:ext cx="3637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81C2"/>
                </a:solidFill>
                <a:latin typeface="Century Gothic" panose="020B0502020202020204" pitchFamily="34" charset="0"/>
              </a:rPr>
              <a:t>Remember!</a:t>
            </a:r>
          </a:p>
          <a:p>
            <a:endParaRPr lang="en-US" dirty="0">
              <a:solidFill>
                <a:srgbClr val="0081C2"/>
              </a:solidFill>
              <a:latin typeface="Century Gothic" panose="020B0502020202020204" pitchFamily="34" charset="0"/>
            </a:endParaRP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Delta-9: Regulated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Delta-8: New, Unregulated</a:t>
            </a: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8C0F39B5-6690-41A6-AE30-FA9B06524EE4}"/>
              </a:ext>
            </a:extLst>
          </p:cNvPr>
          <p:cNvSpPr/>
          <p:nvPr/>
        </p:nvSpPr>
        <p:spPr>
          <a:xfrm>
            <a:off x="8254778" y="142826"/>
            <a:ext cx="3623187" cy="1325563"/>
          </a:xfrm>
          <a:prstGeom prst="frame">
            <a:avLst>
              <a:gd name="adj1" fmla="val 3970"/>
            </a:avLst>
          </a:prstGeom>
          <a:solidFill>
            <a:srgbClr val="94D500"/>
          </a:solidFill>
          <a:ln>
            <a:solidFill>
              <a:srgbClr val="94D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478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  <a:t>Modified Delta-8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641" y="5443393"/>
            <a:ext cx="1978359" cy="127808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Delta-8 can be chemically modified in the production process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Higher affinity to CB1 receptors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Up to 40 times as potent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F4792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20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91E594-9A78-461C-9C1F-ED612E49DD79}"/>
              </a:ext>
            </a:extLst>
          </p:cNvPr>
          <p:cNvSpPr txBox="1"/>
          <p:nvPr/>
        </p:nvSpPr>
        <p:spPr>
          <a:xfrm>
            <a:off x="614516" y="3819832"/>
            <a:ext cx="94782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81C2"/>
                </a:solidFill>
                <a:latin typeface="Century Gothic" panose="020B0502020202020204" pitchFamily="34" charset="0"/>
              </a:rPr>
              <a:t>CASE STUDY: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2-year-old girl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Consumed 225 mg of Delta-8 gummies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Developed Encephalopathy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Airlifted to hospital and intubated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Took two and a half days to fully recover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Gummies contained modified Delta-8, which was detected in her urine and blood plasma </a:t>
            </a:r>
          </a:p>
          <a:p>
            <a:endParaRPr lang="en-US" dirty="0"/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A16DECB-5E04-4AC2-B352-11B442AE1F6E}"/>
              </a:ext>
            </a:extLst>
          </p:cNvPr>
          <p:cNvSpPr/>
          <p:nvPr/>
        </p:nvSpPr>
        <p:spPr>
          <a:xfrm>
            <a:off x="540774" y="3751006"/>
            <a:ext cx="9478297" cy="2470407"/>
          </a:xfrm>
          <a:prstGeom prst="frame">
            <a:avLst>
              <a:gd name="adj1" fmla="val 2361"/>
            </a:avLst>
          </a:prstGeom>
          <a:solidFill>
            <a:srgbClr val="F47920"/>
          </a:solidFill>
          <a:ln>
            <a:solidFill>
              <a:srgbClr val="F479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846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47920"/>
                </a:solidFill>
                <a:latin typeface="Century Gothic" panose="020B0502020202020204" pitchFamily="34" charset="0"/>
              </a:rPr>
              <a:t>By-products 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810" y="5464175"/>
            <a:ext cx="1946190" cy="12573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520825"/>
            <a:ext cx="10665542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Produced unintentionally during production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Not always removed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No regulation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Novel Psychoactive Substances (NPS)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“Novel” = “New”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Often understudied, or not studied at all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DEA emergency bans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Side Effects: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Delusions, paranoia, anxiety, tachycardia (fast heartbeat), hypertension (high blood pressure)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Neurological effects similar to Psychosis and Schizophrenia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94D50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116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  <a:t>Health Complications from Delta-8</a:t>
            </a:r>
            <a:b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</a:br>
            <a:r>
              <a:rPr lang="en-US" sz="2800" b="1" dirty="0">
                <a:solidFill>
                  <a:srgbClr val="94D500"/>
                </a:solidFill>
                <a:latin typeface="Century Gothic" panose="020B0502020202020204" pitchFamily="34" charset="0"/>
              </a:rPr>
              <a:t>FDA Stats</a:t>
            </a:r>
            <a:endParaRPr lang="en-US" b="1" dirty="0">
              <a:solidFill>
                <a:srgbClr val="94D5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641" y="5443393"/>
            <a:ext cx="1978359" cy="127808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104 FDA reports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66% from Delta-8 edibles consumption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8% pediatric cases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55% emergency medical aid or intervention</a:t>
            </a:r>
          </a:p>
          <a:p>
            <a:pPr marL="0" indent="0">
              <a:buNone/>
            </a:pPr>
            <a:endParaRPr lang="en-US" dirty="0">
              <a:solidFill>
                <a:srgbClr val="0081C2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Poison control center cases, since Jan. 1, 2021</a:t>
            </a:r>
          </a:p>
          <a:p>
            <a:r>
              <a:rPr lang="en-US" b="1" dirty="0">
                <a:solidFill>
                  <a:srgbClr val="0081C2"/>
                </a:solidFill>
                <a:latin typeface="Century Gothic" panose="020B0502020202020204" pitchFamily="34" charset="0"/>
              </a:rPr>
              <a:t>2362 Delta-8 exposure cases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70% hospitalization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8% of these sent to critical care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40% unintentional exposure, majority of these pediatric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Total 41% pediatric, one death reported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F4792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81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47920"/>
                </a:solidFill>
                <a:latin typeface="Century Gothic" panose="020B0502020202020204" pitchFamily="34" charset="0"/>
              </a:rPr>
              <a:t>Detecting Delta-8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810" y="5464175"/>
            <a:ext cx="1946190" cy="12573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No field tests good enough to detect Delta-8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Standard nine-panel test and other common tests detect Delta-8 and Delta-9 together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In labs, multistep process is possible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Bodily fluid sample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Liquid chromatography to separate THC from the sample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Mass spectroscopy to identify presence of Delta-8 (and Delta-9)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94D50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621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  <a:t>Usage Trends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641" y="5443393"/>
            <a:ext cx="1978359" cy="127808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So far, there are no exclusive trends to Delta-8 use.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Most at risk communities: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Low-income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Youth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Minority communities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Why?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“Stress reduction hypothesis” for cannabis products</a:t>
            </a:r>
          </a:p>
          <a:p>
            <a:pPr lvl="1"/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Lack of Education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F4792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2339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47920"/>
                </a:solidFill>
                <a:latin typeface="Century Gothic" panose="020B0502020202020204" pitchFamily="34" charset="0"/>
              </a:rPr>
              <a:t>Summary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810" y="5464175"/>
            <a:ext cx="1946190" cy="12573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Delta-8-THC is a form of THC not often found in nature.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It is synthesized from hemp CBD and sold without FDA regulation. This is possible because of several legal loopholes.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Its legality varies by state, and it is currently legal in Ohio and Indiana.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The endocannabinoid system regulates many functions in the nervous system. 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THC can bind to endocannabinoid receptors, causing physical and psychological effects.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94D50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01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  <a:t>Summary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810" y="5464175"/>
            <a:ext cx="1946190" cy="12573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Delta-8 can be consumed through many methods, but the most common way is through edibles.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Delta-8 is available at vape and CBD stores and is starting to appear in gas stations.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Modified Delta-8 and synthetic side products can have different and more intense effects than Delta-8 usually does.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Children are far more at risk from negative effects and accidental exposure.</a:t>
            </a:r>
          </a:p>
          <a:p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Field tests for Delta-8 are still in development.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F4792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8263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47920"/>
                </a:solidFill>
                <a:latin typeface="Century Gothic" panose="020B0502020202020204" pitchFamily="34" charset="0"/>
              </a:rPr>
              <a:t>Next Steps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641" y="5443393"/>
            <a:ext cx="1978359" cy="127808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58473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Know where Delta-8 is sold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Environmental Scans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Ease of Access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Stay up-to-date on trends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FDA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CDC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Journal of Cannabis Research (very high-level academic language)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Speak to public leaders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Watch for legal changes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Provide Current Information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Help educate your community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NO SCARE TACTICS!!!!!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0081C2"/>
                </a:solidFill>
                <a:latin typeface="Century Gothic" panose="020B0502020202020204" pitchFamily="34" charset="0"/>
              </a:rPr>
              <a:t>“Know it enough to explain it to your grandma”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94D50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0702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  <a:t>Questions?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rgbClr val="0081C2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F4792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28</a:t>
            </a:fld>
            <a:endParaRPr lang="en-US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810" y="5464175"/>
            <a:ext cx="194619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9580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47920"/>
                </a:solidFill>
                <a:latin typeface="Century Gothic" panose="020B0502020202020204" pitchFamily="34" charset="0"/>
              </a:rPr>
              <a:t>Citations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641" y="5443393"/>
            <a:ext cx="1978359" cy="127808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584735"/>
            <a:ext cx="10515600" cy="435133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 err="1">
                <a:effectLst/>
                <a:latin typeface="Century Gothic" panose="020B0502020202020204" pitchFamily="34" charset="0"/>
              </a:rPr>
              <a:t>Akpunonu</a:t>
            </a:r>
            <a:r>
              <a:rPr lang="en-US" dirty="0">
                <a:effectLst/>
                <a:latin typeface="Century Gothic" panose="020B0502020202020204" pitchFamily="34" charset="0"/>
              </a:rPr>
              <a:t>, P., Baum, R. A.,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Reckers</a:t>
            </a:r>
            <a:r>
              <a:rPr lang="en-US" dirty="0">
                <a:effectLst/>
                <a:latin typeface="Century Gothic" panose="020B0502020202020204" pitchFamily="34" charset="0"/>
              </a:rPr>
              <a:t>, A., Davidson, B., Ellison, R., Riley, M.,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Trecki</a:t>
            </a:r>
            <a:r>
              <a:rPr lang="en-US" dirty="0">
                <a:effectLst/>
                <a:latin typeface="Century Gothic" panose="020B0502020202020204" pitchFamily="34" charset="0"/>
              </a:rPr>
              <a:t>, J., &amp; Gerona, R. (2021). Sedation and acute encephalopathy in a pediatric patient following ingestion of delta-8-tetrahydrocannabinol gummies.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American Journal of Case Reports</a:t>
            </a:r>
            <a:r>
              <a:rPr lang="en-US" dirty="0">
                <a:effectLst/>
                <a:latin typeface="Century Gothic" panose="020B0502020202020204" pitchFamily="34" charset="0"/>
              </a:rPr>
              <a:t>,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22</a:t>
            </a:r>
            <a:r>
              <a:rPr lang="en-US" dirty="0">
                <a:effectLst/>
                <a:latin typeface="Century Gothic" panose="020B0502020202020204" pitchFamily="34" charset="0"/>
              </a:rPr>
              <a:t>. https://doi.org/10.12659/ajcr.933488 </a:t>
            </a:r>
          </a:p>
          <a:p>
            <a:pPr marL="0" indent="0">
              <a:buNone/>
            </a:pPr>
            <a:r>
              <a:rPr lang="en-US" dirty="0" err="1">
                <a:effectLst/>
                <a:latin typeface="Century Gothic" panose="020B0502020202020204" pitchFamily="34" charset="0"/>
              </a:rPr>
              <a:t>Bilel</a:t>
            </a:r>
            <a:r>
              <a:rPr lang="en-US" dirty="0">
                <a:effectLst/>
                <a:latin typeface="Century Gothic" panose="020B0502020202020204" pitchFamily="34" charset="0"/>
              </a:rPr>
              <a:t>, S.,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Tirri</a:t>
            </a:r>
            <a:r>
              <a:rPr lang="en-US" dirty="0">
                <a:effectLst/>
                <a:latin typeface="Century Gothic" panose="020B0502020202020204" pitchFamily="34" charset="0"/>
              </a:rPr>
              <a:t>, M.,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Arfè</a:t>
            </a:r>
            <a:r>
              <a:rPr lang="en-US" dirty="0">
                <a:effectLst/>
                <a:latin typeface="Century Gothic" panose="020B0502020202020204" pitchFamily="34" charset="0"/>
              </a:rPr>
              <a:t>, R.,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Ossato</a:t>
            </a:r>
            <a:r>
              <a:rPr lang="en-US" dirty="0">
                <a:effectLst/>
                <a:latin typeface="Century Gothic" panose="020B0502020202020204" pitchFamily="34" charset="0"/>
              </a:rPr>
              <a:t>, A.,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Trapella</a:t>
            </a:r>
            <a:r>
              <a:rPr lang="en-US" dirty="0">
                <a:effectLst/>
                <a:latin typeface="Century Gothic" panose="020B0502020202020204" pitchFamily="34" charset="0"/>
              </a:rPr>
              <a:t>, C.,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Serpelloni</a:t>
            </a:r>
            <a:r>
              <a:rPr lang="en-US" dirty="0">
                <a:effectLst/>
                <a:latin typeface="Century Gothic" panose="020B0502020202020204" pitchFamily="34" charset="0"/>
              </a:rPr>
              <a:t>, G.,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Neri</a:t>
            </a:r>
            <a:r>
              <a:rPr lang="en-US" dirty="0">
                <a:effectLst/>
                <a:latin typeface="Century Gothic" panose="020B0502020202020204" pitchFamily="34" charset="0"/>
              </a:rPr>
              <a:t>, M.,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Fattore</a:t>
            </a:r>
            <a:r>
              <a:rPr lang="en-US" dirty="0">
                <a:effectLst/>
                <a:latin typeface="Century Gothic" panose="020B0502020202020204" pitchFamily="34" charset="0"/>
              </a:rPr>
              <a:t>, L., &amp; Marti, M. (2020). Novel halogenated synthetic cannabinoids impair sensorimotor functions in mice. </a:t>
            </a:r>
            <a:r>
              <a:rPr lang="en-US" i="1" dirty="0" err="1">
                <a:effectLst/>
                <a:latin typeface="Century Gothic" panose="020B0502020202020204" pitchFamily="34" charset="0"/>
              </a:rPr>
              <a:t>NeuroToxicology</a:t>
            </a:r>
            <a:r>
              <a:rPr lang="en-US" dirty="0">
                <a:effectLst/>
                <a:latin typeface="Century Gothic" panose="020B0502020202020204" pitchFamily="34" charset="0"/>
              </a:rPr>
              <a:t>,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76</a:t>
            </a:r>
            <a:r>
              <a:rPr lang="en-US" dirty="0">
                <a:effectLst/>
                <a:latin typeface="Century Gothic" panose="020B0502020202020204" pitchFamily="34" charset="0"/>
              </a:rPr>
              <a:t>, 17–32. https://doi.org/10.1016/j.neuro.2019.10.002 </a:t>
            </a:r>
          </a:p>
          <a:p>
            <a:pPr marL="0" indent="0">
              <a:buNone/>
            </a:pPr>
            <a:r>
              <a:rPr lang="en-US" dirty="0" err="1">
                <a:effectLst/>
                <a:latin typeface="Century Gothic" panose="020B0502020202020204" pitchFamily="34" charset="0"/>
              </a:rPr>
              <a:t>Bossong</a:t>
            </a:r>
            <a:r>
              <a:rPr lang="en-US" dirty="0">
                <a:effectLst/>
                <a:latin typeface="Century Gothic" panose="020B0502020202020204" pitchFamily="34" charset="0"/>
              </a:rPr>
              <a:t>, M. G., Mehta, M. A., van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Berckel</a:t>
            </a:r>
            <a:r>
              <a:rPr lang="en-US" dirty="0">
                <a:effectLst/>
                <a:latin typeface="Century Gothic" panose="020B0502020202020204" pitchFamily="34" charset="0"/>
              </a:rPr>
              <a:t>, B. N., Howes, O. D., Kahn, R. S., &amp; Stokes, P. R. (2015). Further human evidence for striatal dopamine release induced by administration of ∆9-tetrahydrocannabinol (THC): Selectivity to limbic striatum.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Psychopharmacology</a:t>
            </a:r>
            <a:r>
              <a:rPr lang="en-US" dirty="0">
                <a:effectLst/>
                <a:latin typeface="Century Gothic" panose="020B0502020202020204" pitchFamily="34" charset="0"/>
              </a:rPr>
              <a:t>,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232</a:t>
            </a:r>
            <a:r>
              <a:rPr lang="en-US" dirty="0">
                <a:effectLst/>
                <a:latin typeface="Century Gothic" panose="020B0502020202020204" pitchFamily="34" charset="0"/>
              </a:rPr>
              <a:t>(15), 2723–2729. https://doi.org/10.1007/s00213-015-3915-0 </a:t>
            </a:r>
          </a:p>
          <a:p>
            <a:pPr marL="0" indent="0">
              <a:buNone/>
            </a:pPr>
            <a:r>
              <a:rPr lang="en-US" dirty="0">
                <a:effectLst/>
                <a:latin typeface="Century Gothic" panose="020B0502020202020204" pitchFamily="34" charset="0"/>
              </a:rPr>
              <a:t>Centers for Disease Control and Prevention. (2021, September 14).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Han archive - 00451</a:t>
            </a:r>
            <a:r>
              <a:rPr lang="en-US" dirty="0">
                <a:effectLst/>
                <a:latin typeface="Century Gothic" panose="020B0502020202020204" pitchFamily="34" charset="0"/>
              </a:rPr>
              <a:t>. Centers for Disease Control and Prevention. Retrieved 2021, from https://emergency.cdc.gov/han/2021/han00451.asp </a:t>
            </a:r>
          </a:p>
          <a:p>
            <a:pPr marL="0" indent="0">
              <a:buNone/>
            </a:pPr>
            <a:r>
              <a:rPr lang="en-US" dirty="0">
                <a:effectLst/>
                <a:latin typeface="Century Gothic" panose="020B0502020202020204" pitchFamily="34" charset="0"/>
              </a:rPr>
              <a:t>Chan-Hosokawa, A., Nguyen, L.,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Lattanzio</a:t>
            </a:r>
            <a:r>
              <a:rPr lang="en-US" dirty="0">
                <a:effectLst/>
                <a:latin typeface="Century Gothic" panose="020B0502020202020204" pitchFamily="34" charset="0"/>
              </a:rPr>
              <a:t>, N., &amp; Adams, W. R. (2022). Emergence of Delta-8 Tetrahydrocannabinol in DUID Investigation Casework: Method Development, Validation and Application.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Journal of Analytical Toxicology</a:t>
            </a:r>
            <a:r>
              <a:rPr lang="en-US" dirty="0">
                <a:effectLst/>
                <a:latin typeface="Century Gothic" panose="020B0502020202020204" pitchFamily="34" charset="0"/>
              </a:rPr>
              <a:t>,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46</a:t>
            </a:r>
            <a:r>
              <a:rPr lang="en-US" dirty="0">
                <a:effectLst/>
                <a:latin typeface="Century Gothic" panose="020B0502020202020204" pitchFamily="34" charset="0"/>
              </a:rPr>
              <a:t>(1), 1–9. https://doi.org/https://doi.org/10.1093/jat/bkab029 </a:t>
            </a:r>
          </a:p>
          <a:p>
            <a:pPr marL="0" indent="0">
              <a:buNone/>
            </a:pPr>
            <a:r>
              <a:rPr lang="en-US" dirty="0">
                <a:effectLst/>
                <a:latin typeface="Century Gothic" panose="020B0502020202020204" pitchFamily="34" charset="0"/>
              </a:rPr>
              <a:t>Cornwell, A. M. (2022, April 2).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Where is delta-8 THC available or banned? (map of states)</a:t>
            </a:r>
            <a:r>
              <a:rPr lang="en-US" dirty="0">
                <a:effectLst/>
                <a:latin typeface="Century Gothic" panose="020B0502020202020204" pitchFamily="34" charset="0"/>
              </a:rPr>
              <a:t>. CBD Oracle. Retrieved 2021, from https://cbdoracle.com/news/policy/delta-8-thc-legal/ </a:t>
            </a:r>
          </a:p>
          <a:p>
            <a:pPr marL="0" indent="0">
              <a:buNone/>
            </a:pPr>
            <a:r>
              <a:rPr lang="en-US" i="1" dirty="0">
                <a:effectLst/>
                <a:latin typeface="Century Gothic" panose="020B0502020202020204" pitchFamily="34" charset="0"/>
              </a:rPr>
              <a:t>Eight things to know about delta-8</a:t>
            </a:r>
            <a:r>
              <a:rPr lang="en-US" dirty="0">
                <a:effectLst/>
                <a:latin typeface="Century Gothic" panose="020B0502020202020204" pitchFamily="34" charset="0"/>
              </a:rPr>
              <a:t>. Working Partners. (2021, November 30). Retrieved 2021, from https://www.workingpartners.com/eight-things-to-know-about-delta-8/ </a:t>
            </a:r>
          </a:p>
          <a:p>
            <a:pPr marL="0" indent="0">
              <a:buNone/>
            </a:pPr>
            <a:r>
              <a:rPr lang="en-US" dirty="0">
                <a:effectLst/>
                <a:latin typeface="Century Gothic" panose="020B0502020202020204" pitchFamily="34" charset="0"/>
              </a:rPr>
              <a:t>Erickson, B. E. (2021, August 30). Cen.acs.org. Retrieved 2021, from https://cen.acs.org/biological-chemistry/natural-products/Delta-8-THC-craze-concerns/99/i31 </a:t>
            </a:r>
          </a:p>
          <a:p>
            <a:pPr marL="0" indent="0">
              <a:buNone/>
            </a:pPr>
            <a:r>
              <a:rPr lang="en-US" dirty="0">
                <a:effectLst/>
                <a:latin typeface="Century Gothic" panose="020B0502020202020204" pitchFamily="34" charset="0"/>
              </a:rPr>
              <a:t>FDA. (2022, March 18).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5 things to know about delta-8 tetrahydrocannabinol – delta-8 THC</a:t>
            </a:r>
            <a:r>
              <a:rPr lang="en-US" dirty="0">
                <a:effectLst/>
                <a:latin typeface="Century Gothic" panose="020B0502020202020204" pitchFamily="34" charset="0"/>
              </a:rPr>
              <a:t>. U.S. Food and Drug Administration. Retrieved 2022, from https://www.fda.gov/consumers/consumer-updates/5-things-know-about-delta-8-tetrahydrocannabinol-delta-8-thc </a:t>
            </a:r>
          </a:p>
          <a:p>
            <a:pPr marL="0" indent="0">
              <a:buNone/>
            </a:pPr>
            <a:r>
              <a:rPr lang="en-US" dirty="0">
                <a:effectLst/>
                <a:latin typeface="Century Gothic" panose="020B0502020202020204" pitchFamily="34" charset="0"/>
              </a:rPr>
              <a:t>Johnson-Arbor, K., &amp;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Smolinske</a:t>
            </a:r>
            <a:r>
              <a:rPr lang="en-US" dirty="0">
                <a:effectLst/>
                <a:latin typeface="Century Gothic" panose="020B0502020202020204" pitchFamily="34" charset="0"/>
              </a:rPr>
              <a:t>, S. (2021). The current state of delta-8 THC.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The American Journal of Emergency Medicine</a:t>
            </a:r>
            <a:r>
              <a:rPr lang="en-US" dirty="0">
                <a:effectLst/>
                <a:latin typeface="Century Gothic" panose="020B0502020202020204" pitchFamily="34" charset="0"/>
              </a:rPr>
              <a:t>. https://doi.org/10.1016/j.ajem.2021.06.066 </a:t>
            </a:r>
          </a:p>
          <a:p>
            <a:pPr marL="0" indent="0">
              <a:buNone/>
            </a:pPr>
            <a:endParaRPr lang="en-US" dirty="0">
              <a:solidFill>
                <a:srgbClr val="0081C2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94D50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4421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D500"/>
                </a:solidFill>
                <a:latin typeface="Century Gothic" panose="020B0502020202020204" pitchFamily="34" charset="0"/>
              </a:rPr>
              <a:t>Citations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641" y="5443393"/>
            <a:ext cx="1978359" cy="127808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584735"/>
            <a:ext cx="10515600" cy="435133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err="1">
                <a:effectLst/>
                <a:latin typeface="Century Gothic" panose="020B0502020202020204" pitchFamily="34" charset="0"/>
              </a:rPr>
              <a:t>Kiselak</a:t>
            </a:r>
            <a:r>
              <a:rPr lang="en-US" dirty="0">
                <a:effectLst/>
                <a:latin typeface="Century Gothic" panose="020B0502020202020204" pitchFamily="34" charset="0"/>
              </a:rPr>
              <a:t>, T. D.,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Koerber</a:t>
            </a:r>
            <a:r>
              <a:rPr lang="en-US" dirty="0">
                <a:effectLst/>
                <a:latin typeface="Century Gothic" panose="020B0502020202020204" pitchFamily="34" charset="0"/>
              </a:rPr>
              <a:t>, R., &amp;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Verbeck</a:t>
            </a:r>
            <a:r>
              <a:rPr lang="en-US" dirty="0">
                <a:effectLst/>
                <a:latin typeface="Century Gothic" panose="020B0502020202020204" pitchFamily="34" charset="0"/>
              </a:rPr>
              <a:t>, G. F. (2020). Synthetic route sourcing of illicit at home cannabidiol (CBD) isomerization to psychoactive cannabinoids using ion mobility-coupled-LC–MS/MS.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Forensic Science International</a:t>
            </a:r>
            <a:r>
              <a:rPr lang="en-US" dirty="0">
                <a:effectLst/>
                <a:latin typeface="Century Gothic" panose="020B0502020202020204" pitchFamily="34" charset="0"/>
              </a:rPr>
              <a:t>,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308</a:t>
            </a:r>
            <a:r>
              <a:rPr lang="en-US" dirty="0">
                <a:effectLst/>
                <a:latin typeface="Century Gothic" panose="020B0502020202020204" pitchFamily="34" charset="0"/>
              </a:rPr>
              <a:t>. https://doi.org/10.1016/j.forsciint.2020.110173 </a:t>
            </a:r>
          </a:p>
          <a:p>
            <a:pPr marL="0" indent="0">
              <a:buNone/>
            </a:pPr>
            <a:r>
              <a:rPr lang="en-US" dirty="0">
                <a:effectLst/>
                <a:latin typeface="Century Gothic" panose="020B0502020202020204" pitchFamily="34" charset="0"/>
              </a:rPr>
              <a:t>Kruger, J. S., &amp; Kruger, D. J. (2022). Delta-8-THC: Delta-9-THC’s nicer younger sibling?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Journal of Cannabis Research</a:t>
            </a:r>
            <a:r>
              <a:rPr lang="en-US" dirty="0">
                <a:effectLst/>
                <a:latin typeface="Century Gothic" panose="020B0502020202020204" pitchFamily="34" charset="0"/>
              </a:rPr>
              <a:t>,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4</a:t>
            </a:r>
            <a:r>
              <a:rPr lang="en-US" dirty="0">
                <a:effectLst/>
                <a:latin typeface="Century Gothic" panose="020B0502020202020204" pitchFamily="34" charset="0"/>
              </a:rPr>
              <a:t>(1). https://doi.org/10.1186/s42238-021-00115-8 </a:t>
            </a:r>
          </a:p>
          <a:p>
            <a:pPr marL="0" indent="0">
              <a:buNone/>
            </a:pPr>
            <a:r>
              <a:rPr lang="en-US" dirty="0" err="1">
                <a:effectLst/>
                <a:latin typeface="Century Gothic" panose="020B0502020202020204" pitchFamily="34" charset="0"/>
              </a:rPr>
              <a:t>Raypole</a:t>
            </a:r>
            <a:r>
              <a:rPr lang="en-US" dirty="0">
                <a:effectLst/>
                <a:latin typeface="Century Gothic" panose="020B0502020202020204" pitchFamily="34" charset="0"/>
              </a:rPr>
              <a:t>, C. (2019, May 17).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Endocannabinoid system: A simple guide to how it works</a:t>
            </a:r>
            <a:r>
              <a:rPr lang="en-US" dirty="0">
                <a:effectLst/>
                <a:latin typeface="Century Gothic" panose="020B0502020202020204" pitchFamily="34" charset="0"/>
              </a:rPr>
              <a:t>. Healthline. Retrieved 2022, from https://www.healthline.com/health/endocannabinoid-system </a:t>
            </a:r>
          </a:p>
          <a:p>
            <a:pPr marL="0" indent="0">
              <a:buNone/>
            </a:pPr>
            <a:r>
              <a:rPr lang="en-US" dirty="0" err="1">
                <a:effectLst/>
                <a:latin typeface="Century Gothic" panose="020B0502020202020204" pitchFamily="34" charset="0"/>
              </a:rPr>
              <a:t>Reboussin</a:t>
            </a:r>
            <a:r>
              <a:rPr lang="en-US" dirty="0">
                <a:effectLst/>
                <a:latin typeface="Century Gothic" panose="020B0502020202020204" pitchFamily="34" charset="0"/>
              </a:rPr>
              <a:t>, B. A.,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Ialongo</a:t>
            </a:r>
            <a:r>
              <a:rPr lang="en-US" dirty="0">
                <a:effectLst/>
                <a:latin typeface="Century Gothic" panose="020B0502020202020204" pitchFamily="34" charset="0"/>
              </a:rPr>
              <a:t>, N. S., Green, K. M., Furr-Holden, D. M., Johnson, R. M., &amp; Milam, A. J. (2018). The impact of the urban neighborhood environment on marijuana trajectories during emerging adulthood.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Prevention Science</a:t>
            </a:r>
            <a:r>
              <a:rPr lang="en-US" dirty="0">
                <a:effectLst/>
                <a:latin typeface="Century Gothic" panose="020B0502020202020204" pitchFamily="34" charset="0"/>
              </a:rPr>
              <a:t>,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20</a:t>
            </a:r>
            <a:r>
              <a:rPr lang="en-US" dirty="0">
                <a:effectLst/>
                <a:latin typeface="Century Gothic" panose="020B0502020202020204" pitchFamily="34" charset="0"/>
              </a:rPr>
              <a:t>, 270–279. https://doi.org/10.1007/s11121-018-0915-4 </a:t>
            </a:r>
          </a:p>
          <a:p>
            <a:pPr marL="0" indent="0">
              <a:buNone/>
            </a:pPr>
            <a:r>
              <a:rPr lang="en-US" dirty="0">
                <a:effectLst/>
                <a:latin typeface="Century Gothic" panose="020B0502020202020204" pitchFamily="34" charset="0"/>
              </a:rPr>
              <a:t>Rosenthal, J., Howell, M., Earl, V., &amp; Malik, M. (2021). Cannabinoid hyperemesis syndrome secondary to delta-8 THC use.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The American Journal of Medicine</a:t>
            </a:r>
            <a:r>
              <a:rPr lang="en-US" dirty="0">
                <a:effectLst/>
                <a:latin typeface="Century Gothic" panose="020B0502020202020204" pitchFamily="34" charset="0"/>
              </a:rPr>
              <a:t>,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134</a:t>
            </a:r>
            <a:r>
              <a:rPr lang="en-US" dirty="0">
                <a:effectLst/>
                <a:latin typeface="Century Gothic" panose="020B0502020202020204" pitchFamily="34" charset="0"/>
              </a:rPr>
              <a:t>(12), e582–e583. https://doi.org/10.1016/j.amjmed.2021.06.048 </a:t>
            </a:r>
          </a:p>
          <a:p>
            <a:pPr marL="0" indent="0">
              <a:buNone/>
            </a:pPr>
            <a:r>
              <a:rPr lang="en-US" dirty="0" err="1">
                <a:effectLst/>
                <a:latin typeface="Century Gothic" panose="020B0502020202020204" pitchFamily="34" charset="0"/>
              </a:rPr>
              <a:t>Uhl</a:t>
            </a:r>
            <a:r>
              <a:rPr lang="en-US" dirty="0">
                <a:effectLst/>
                <a:latin typeface="Century Gothic" panose="020B0502020202020204" pitchFamily="34" charset="0"/>
              </a:rPr>
              <a:t>, G. R.,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Koob</a:t>
            </a:r>
            <a:r>
              <a:rPr lang="en-US" dirty="0">
                <a:effectLst/>
                <a:latin typeface="Century Gothic" panose="020B0502020202020204" pitchFamily="34" charset="0"/>
              </a:rPr>
              <a:t>, G. F., &amp; Cable, J. (2019). The neurobiology of addiction.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Annals of the New York Academy of Sciences</a:t>
            </a:r>
            <a:r>
              <a:rPr lang="en-US" dirty="0">
                <a:effectLst/>
                <a:latin typeface="Century Gothic" panose="020B0502020202020204" pitchFamily="34" charset="0"/>
              </a:rPr>
              <a:t>,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1451</a:t>
            </a:r>
            <a:r>
              <a:rPr lang="en-US" dirty="0">
                <a:effectLst/>
                <a:latin typeface="Century Gothic" panose="020B0502020202020204" pitchFamily="34" charset="0"/>
              </a:rPr>
              <a:t>(1), 5–28. https://doi.org/10.1111/nyas.13989 </a:t>
            </a:r>
          </a:p>
          <a:p>
            <a:pPr marL="0" indent="0">
              <a:buNone/>
            </a:pPr>
            <a:r>
              <a:rPr lang="en-US" dirty="0">
                <a:effectLst/>
                <a:latin typeface="Century Gothic" panose="020B0502020202020204" pitchFamily="34" charset="0"/>
              </a:rPr>
              <a:t>van Hell, H. H., Jager, G.,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Bossong</a:t>
            </a:r>
            <a:r>
              <a:rPr lang="en-US" dirty="0">
                <a:effectLst/>
                <a:latin typeface="Century Gothic" panose="020B0502020202020204" pitchFamily="34" charset="0"/>
              </a:rPr>
              <a:t>, M. G., Brouwer, A.,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Jansma</a:t>
            </a:r>
            <a:r>
              <a:rPr lang="en-US" dirty="0">
                <a:effectLst/>
                <a:latin typeface="Century Gothic" panose="020B0502020202020204" pitchFamily="34" charset="0"/>
              </a:rPr>
              <a:t>, J. M.,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Zuurman</a:t>
            </a:r>
            <a:r>
              <a:rPr lang="en-US" dirty="0">
                <a:effectLst/>
                <a:latin typeface="Century Gothic" panose="020B0502020202020204" pitchFamily="34" charset="0"/>
              </a:rPr>
              <a:t>, L., van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Gerven</a:t>
            </a:r>
            <a:r>
              <a:rPr lang="en-US" dirty="0">
                <a:effectLst/>
                <a:latin typeface="Century Gothic" panose="020B0502020202020204" pitchFamily="34" charset="0"/>
              </a:rPr>
              <a:t>, J., Kahn, R. S., &amp; Ramsey, N. F. (2011). Involvement of the endocannabinoid system in reward processing in the human brain.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Psychopharmacology</a:t>
            </a:r>
            <a:r>
              <a:rPr lang="en-US" dirty="0">
                <a:effectLst/>
                <a:latin typeface="Century Gothic" panose="020B0502020202020204" pitchFamily="34" charset="0"/>
              </a:rPr>
              <a:t>,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219</a:t>
            </a:r>
            <a:r>
              <a:rPr lang="en-US" dirty="0">
                <a:effectLst/>
                <a:latin typeface="Century Gothic" panose="020B0502020202020204" pitchFamily="34" charset="0"/>
              </a:rPr>
              <a:t>(4), 981–990. https://doi.org/10.1007/s00213-011-2428-8 </a:t>
            </a:r>
          </a:p>
          <a:p>
            <a:pPr marL="0" indent="0">
              <a:buNone/>
            </a:pPr>
            <a:r>
              <a:rPr lang="en-US" dirty="0" err="1">
                <a:effectLst/>
                <a:latin typeface="Century Gothic" panose="020B0502020202020204" pitchFamily="34" charset="0"/>
              </a:rPr>
              <a:t>Wiebelhaus</a:t>
            </a:r>
            <a:r>
              <a:rPr lang="en-US" dirty="0">
                <a:effectLst/>
                <a:latin typeface="Century Gothic" panose="020B0502020202020204" pitchFamily="34" charset="0"/>
              </a:rPr>
              <a:t>, J. M.,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Poklis</a:t>
            </a:r>
            <a:r>
              <a:rPr lang="en-US" dirty="0">
                <a:effectLst/>
                <a:latin typeface="Century Gothic" panose="020B0502020202020204" pitchFamily="34" charset="0"/>
              </a:rPr>
              <a:t>, J. L., </a:t>
            </a:r>
            <a:r>
              <a:rPr lang="en-US" dirty="0" err="1">
                <a:effectLst/>
                <a:latin typeface="Century Gothic" panose="020B0502020202020204" pitchFamily="34" charset="0"/>
              </a:rPr>
              <a:t>Poklis</a:t>
            </a:r>
            <a:r>
              <a:rPr lang="en-US" dirty="0">
                <a:effectLst/>
                <a:latin typeface="Century Gothic" panose="020B0502020202020204" pitchFamily="34" charset="0"/>
              </a:rPr>
              <a:t>, A., Vann, R. E., Lichtman, A. H., &amp; Wise, L. E. (2012). Inhalation exposure to smoke from synthetic “marijuana” produces potent cannabimimetic effects in mice.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Drug and Alcohol Dependence</a:t>
            </a:r>
            <a:r>
              <a:rPr lang="en-US" dirty="0">
                <a:effectLst/>
                <a:latin typeface="Century Gothic" panose="020B0502020202020204" pitchFamily="34" charset="0"/>
              </a:rPr>
              <a:t>, 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126</a:t>
            </a:r>
            <a:r>
              <a:rPr lang="en-US" dirty="0">
                <a:effectLst/>
                <a:latin typeface="Century Gothic" panose="020B0502020202020204" pitchFamily="34" charset="0"/>
              </a:rPr>
              <a:t>(3), 316–323. https://doi.org/10.1016/j.drugalcdep</a:t>
            </a:r>
            <a:r>
              <a:rPr lang="en-US">
                <a:effectLst/>
                <a:latin typeface="Century Gothic" panose="020B0502020202020204" pitchFamily="34" charset="0"/>
              </a:rPr>
              <a:t>.2012.05.034</a:t>
            </a:r>
            <a:endParaRPr lang="en-US" dirty="0">
              <a:effectLst/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0081C2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i="1" dirty="0">
                <a:solidFill>
                  <a:srgbClr val="94D500"/>
                </a:solidFill>
                <a:latin typeface="Century Gothic" panose="020B0502020202020204" pitchFamily="34" charset="0"/>
              </a:rPr>
              <a:t>Guiding Communities to a Vibrant Future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870D5-FDD4-4DDA-B5C3-BCF475E06B03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175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A4C9C4E-E2E5-41B2-B5DA-57E8E476B869}" vid="{E5C18EB5-26DC-47FC-93CB-D8FA0FFFFD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PF! ppt template</Template>
  <TotalTime>456</TotalTime>
  <Words>2506</Words>
  <Application>Microsoft Office PowerPoint</Application>
  <PresentationFormat>Widescreen</PresentationFormat>
  <Paragraphs>352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Century Gothic</vt:lpstr>
      <vt:lpstr>Office Theme</vt:lpstr>
      <vt:lpstr> Delta-8-THC: Emerging Substance Trend</vt:lpstr>
      <vt:lpstr>Objectives</vt:lpstr>
      <vt:lpstr>Background-THC </vt:lpstr>
      <vt:lpstr>Delta-9 vs Delta-8: What’s the difference?</vt:lpstr>
      <vt:lpstr>Human Body: Endocannabinoid System </vt:lpstr>
      <vt:lpstr>Cannabinoids and Addiction</vt:lpstr>
      <vt:lpstr>Cannabinoids and Addiction Delta-8</vt:lpstr>
      <vt:lpstr>Delta-8 Legality </vt:lpstr>
      <vt:lpstr>State-by-state legality</vt:lpstr>
      <vt:lpstr>Consumption Methods </vt:lpstr>
      <vt:lpstr>Where is it sold?</vt:lpstr>
      <vt:lpstr>Environmental Scans </vt:lpstr>
      <vt:lpstr>Environmental Scans Accessibility</vt:lpstr>
      <vt:lpstr>Environmental Scans Products</vt:lpstr>
      <vt:lpstr>Environmental Scans Advertisement and Product Placement </vt:lpstr>
      <vt:lpstr>Advertisement </vt:lpstr>
      <vt:lpstr>Delta-8 Manufacturing and Market Flood</vt:lpstr>
      <vt:lpstr>Delta-8 Manufacturing and Market Flood</vt:lpstr>
      <vt:lpstr>Delta-8 Dangers </vt:lpstr>
      <vt:lpstr>Modified Delta-8</vt:lpstr>
      <vt:lpstr>By-products </vt:lpstr>
      <vt:lpstr>Health Complications from Delta-8 FDA Stats</vt:lpstr>
      <vt:lpstr>Detecting Delta-8</vt:lpstr>
      <vt:lpstr>Usage Trends</vt:lpstr>
      <vt:lpstr>Summary</vt:lpstr>
      <vt:lpstr>Summary</vt:lpstr>
      <vt:lpstr>Next Steps</vt:lpstr>
      <vt:lpstr>Questions? </vt:lpstr>
      <vt:lpstr>Citations</vt:lpstr>
      <vt:lpstr>Citations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in Blue</dc:title>
  <dc:creator>Mary Haag</dc:creator>
  <cp:lastModifiedBy>Abby Beausir</cp:lastModifiedBy>
  <cp:revision>12</cp:revision>
  <dcterms:created xsi:type="dcterms:W3CDTF">2016-04-25T12:33:18Z</dcterms:created>
  <dcterms:modified xsi:type="dcterms:W3CDTF">2022-04-08T16:59:01Z</dcterms:modified>
</cp:coreProperties>
</file>